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1" r:id="rId3"/>
    <p:sldId id="257" r:id="rId4"/>
    <p:sldId id="262" r:id="rId5"/>
    <p:sldId id="259" r:id="rId6"/>
    <p:sldId id="280" r:id="rId7"/>
    <p:sldId id="271" r:id="rId8"/>
    <p:sldId id="260" r:id="rId9"/>
    <p:sldId id="278" r:id="rId10"/>
    <p:sldId id="270" r:id="rId11"/>
    <p:sldId id="286" r:id="rId12"/>
    <p:sldId id="279" r:id="rId13"/>
    <p:sldId id="272" r:id="rId14"/>
    <p:sldId id="282" r:id="rId15"/>
    <p:sldId id="281" r:id="rId16"/>
    <p:sldId id="293" r:id="rId17"/>
    <p:sldId id="273" r:id="rId18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F7F7F"/>
    <a:srgbClr val="CC9900"/>
    <a:srgbClr val="990099"/>
    <a:srgbClr val="008000"/>
    <a:srgbClr val="003399"/>
    <a:srgbClr val="33CC33"/>
    <a:srgbClr val="00CC00"/>
    <a:srgbClr val="00FF00"/>
    <a:srgbClr val="009999"/>
    <a:srgbClr val="0033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303" autoAdjust="0"/>
    <p:restoredTop sz="94660"/>
  </p:normalViewPr>
  <p:slideViewPr>
    <p:cSldViewPr snapToGrid="0">
      <p:cViewPr varScale="1">
        <p:scale>
          <a:sx n="101" d="100"/>
          <a:sy n="101" d="100"/>
        </p:scale>
        <p:origin x="948" y="10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jpeg>
</file>

<file path=ppt/media/image5.jpeg>
</file>

<file path=ppt/media/image6.png>
</file>

<file path=ppt/media/image7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7874299-6617-42F6-2D11-4137153C0C8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E54643B9-F3DE-C4A3-3B20-FD773E554FC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FE9AADE-E8E9-3221-A76E-CC6A9C9223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B5B4D9-6A6D-4B01-9F9F-D20208858BB3}" type="datetimeFigureOut">
              <a:rPr lang="ko-KR" altLang="en-US" smtClean="0"/>
              <a:t>2025-06-23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EA85E03-6837-69FE-5D06-29C3B9969C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D4AF62A-1C26-3F49-DF99-C83562F4FE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9CD947-6A5E-440E-86E0-1517EC6AB1E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355991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858D60F-FCBD-49D9-7E87-7C5123565A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0C28BAC3-F6B2-1E4F-4C3F-FF06A779F6F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0EB0E68-B11E-5ACD-1C7F-35E6527E2A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B5B4D9-6A6D-4B01-9F9F-D20208858BB3}" type="datetimeFigureOut">
              <a:rPr lang="ko-KR" altLang="en-US" smtClean="0"/>
              <a:t>2025-06-23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329D21E-120A-E3A2-7A33-0885D0186B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DD764E5-EA9A-47DD-96FA-90D5396EEC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9CD947-6A5E-440E-86E0-1517EC6AB1E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3658025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028F8C42-C332-520E-B35C-63AA25ECD0A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F790E35F-0F6A-79EA-A7A0-87E57BA5393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0DFDC48-1551-69C6-37B6-1BFC4B8C72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B5B4D9-6A6D-4B01-9F9F-D20208858BB3}" type="datetimeFigureOut">
              <a:rPr lang="ko-KR" altLang="en-US" smtClean="0"/>
              <a:t>2025-06-23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A35F49F-248C-049F-84D3-9B52BA8450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F1CE6CE-0CC3-3373-A96A-BD7A36A1D6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9CD947-6A5E-440E-86E0-1517EC6AB1E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35688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812B491-436D-91F2-2609-973A1AD0BF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E6B143E-3DAD-53E7-6021-792D766DE54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7A28B56-6CC6-8597-51D9-AF6234FD94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B5B4D9-6A6D-4B01-9F9F-D20208858BB3}" type="datetimeFigureOut">
              <a:rPr lang="ko-KR" altLang="en-US" smtClean="0"/>
              <a:t>2025-06-23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03301D3-4737-EBF6-3014-5869CEC2AB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5742689-9524-C68B-C5CD-D07A07CC1B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9CD947-6A5E-440E-86E0-1517EC6AB1E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8619650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EE91025-3D16-3215-0FF2-0CCAB993E3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2C0DEE2-AA76-4C9F-A1B4-3D29EE4185F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7CBAAEE-7FF2-6218-9443-F364D3B63C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B5B4D9-6A6D-4B01-9F9F-D20208858BB3}" type="datetimeFigureOut">
              <a:rPr lang="ko-KR" altLang="en-US" smtClean="0"/>
              <a:t>2025-06-23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E9DAF86-E557-5B33-3386-BE27932EC1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F060401-E34F-38E8-9DFA-DE46E93797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9CD947-6A5E-440E-86E0-1517EC6AB1E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724684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1E39922-B959-E697-1586-A6666641F0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CF08AA0-4E0E-92A2-9E99-83471C33037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B85CD960-762D-D42A-E10A-F477D9B0228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A14A1AEF-03D2-91B8-B178-55D38E90A6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B5B4D9-6A6D-4B01-9F9F-D20208858BB3}" type="datetimeFigureOut">
              <a:rPr lang="ko-KR" altLang="en-US" smtClean="0"/>
              <a:t>2025-06-23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3A102268-CA58-0709-4DB6-4E2DF2B02A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AF03B330-D6EA-D7D7-6B4E-B18D6C5F5E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9CD947-6A5E-440E-86E0-1517EC6AB1E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740776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456ED4D-327D-54DA-84D6-82BB06087F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34D2D44-19FF-294E-935B-E08D7D84FCB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DE92FB2F-EE1F-FB7E-2EA1-9CE184B94CB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90F3E729-B8C8-F386-6FC3-231888513EC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855A0B98-D2E3-D11B-EED4-11962ABC19C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457B5F76-E5F4-F923-0CDD-C30E5E0ECB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B5B4D9-6A6D-4B01-9F9F-D20208858BB3}" type="datetimeFigureOut">
              <a:rPr lang="ko-KR" altLang="en-US" smtClean="0"/>
              <a:t>2025-06-23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7B1BA7C8-9F03-4D93-B8CD-51E3B27043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9ABE99A7-23FD-0947-F080-2A55B1B6CC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9CD947-6A5E-440E-86E0-1517EC6AB1E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379067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5475C25-9C7A-01EC-E0D2-6F7C298508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831A608F-ED3A-5677-CAC8-C725F91030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B5B4D9-6A6D-4B01-9F9F-D20208858BB3}" type="datetimeFigureOut">
              <a:rPr lang="ko-KR" altLang="en-US" smtClean="0"/>
              <a:t>2025-06-23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376B8EE9-953C-45D0-AB22-F9E8C2F092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EB61386E-E9AF-A1A9-C112-62EDF9C3C5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9CD947-6A5E-440E-86E0-1517EC6AB1E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3249222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D5906AA9-B6E7-4A42-1C5C-AE22D4D35A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B5B4D9-6A6D-4B01-9F9F-D20208858BB3}" type="datetimeFigureOut">
              <a:rPr lang="ko-KR" altLang="en-US" smtClean="0"/>
              <a:t>2025-06-23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43BF7537-1457-007C-A1E6-AB9CBE5825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FC1E648D-E64F-F347-7573-649F36B0AE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9CD947-6A5E-440E-86E0-1517EC6AB1E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6457703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1985478-0AD2-0EF5-6DE7-86C50F9427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A5DBA48-952E-C861-6E7F-ADED8DE1A22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C307DD4F-4A14-6037-0FE4-40EADB9C048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90EDEF29-C7BF-D4B3-00AF-6C5A0359AB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B5B4D9-6A6D-4B01-9F9F-D20208858BB3}" type="datetimeFigureOut">
              <a:rPr lang="ko-KR" altLang="en-US" smtClean="0"/>
              <a:t>2025-06-23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D80E9D31-29DF-E651-0524-72D2DFAA8B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82AC35A2-C662-6681-38C9-95A82C6666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9CD947-6A5E-440E-86E0-1517EC6AB1E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70258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3DC2E1A-302E-251B-444B-3A2E706E52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624570B4-7582-1BF3-4EFC-B14C927E00E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95124060-E77B-6372-3AD6-EA4B45B43BF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527A782F-9D9C-F3BA-5EAD-585653AFEE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B5B4D9-6A6D-4B01-9F9F-D20208858BB3}" type="datetimeFigureOut">
              <a:rPr lang="ko-KR" altLang="en-US" smtClean="0"/>
              <a:t>2025-06-23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6E44360B-30D8-D6F1-8989-9F88256099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039DDFCB-4E4E-5AE0-0570-0820569442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9CD947-6A5E-440E-86E0-1517EC6AB1E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280367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593AE48A-3623-AC76-6266-2BE75F9BBF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B9B2D4A8-46FA-E692-69AE-B093994EC6D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FEBAA70-B6BA-BBF0-BBB8-AC47E378EEF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EB5B4D9-6A6D-4B01-9F9F-D20208858BB3}" type="datetimeFigureOut">
              <a:rPr lang="ko-KR" altLang="en-US" smtClean="0"/>
              <a:t>2025-06-23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EB2403F-CAE3-B7F7-D008-081A8D68A6E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AB4B338-0F8A-4CBF-07F4-9E69CE99073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A9CD947-6A5E-440E-86E0-1517EC6AB1E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967986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사각형: 잘린 대각선 방향 모서리 5">
            <a:extLst>
              <a:ext uri="{FF2B5EF4-FFF2-40B4-BE49-F238E27FC236}">
                <a16:creationId xmlns:a16="http://schemas.microsoft.com/office/drawing/2014/main" id="{5693B17C-089D-4854-C66B-9DFF84D71A8D}"/>
              </a:ext>
            </a:extLst>
          </p:cNvPr>
          <p:cNvSpPr/>
          <p:nvPr/>
        </p:nvSpPr>
        <p:spPr>
          <a:xfrm>
            <a:off x="212436" y="230909"/>
            <a:ext cx="11767127" cy="6437746"/>
          </a:xfrm>
          <a:prstGeom prst="snip2DiagRect">
            <a:avLst>
              <a:gd name="adj1" fmla="val 0"/>
              <a:gd name="adj2" fmla="val 6911"/>
            </a:avLst>
          </a:prstGeom>
          <a:noFill/>
          <a:ln w="539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3A3A1523-1E8B-9EFE-9710-F53341324FD9}"/>
              </a:ext>
            </a:extLst>
          </p:cNvPr>
          <p:cNvSpPr/>
          <p:nvPr/>
        </p:nvSpPr>
        <p:spPr>
          <a:xfrm>
            <a:off x="1113090" y="2514600"/>
            <a:ext cx="5429248" cy="9144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4000" b="1" dirty="0">
                <a:solidFill>
                  <a:schemeClr val="tx1"/>
                </a:solidFill>
                <a:latin typeface="페이퍼로지 6 SemiBold" pitchFamily="2" charset="-127"/>
                <a:ea typeface="페이퍼로지 6 SemiBold" pitchFamily="2" charset="-127"/>
              </a:rPr>
              <a:t>Sky Power </a:t>
            </a:r>
            <a:r>
              <a:rPr lang="ko-KR" altLang="en-US" sz="4000" b="1" dirty="0">
                <a:solidFill>
                  <a:schemeClr val="tx1"/>
                </a:solidFill>
                <a:latin typeface="페이퍼로지 6 SemiBold" pitchFamily="2" charset="-127"/>
                <a:ea typeface="페이퍼로지 6 SemiBold" pitchFamily="2" charset="-127"/>
              </a:rPr>
              <a:t>컨셉 기획서</a:t>
            </a:r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0F0A8B3F-B57B-458F-AE4F-8E0FEA559C20}"/>
              </a:ext>
            </a:extLst>
          </p:cNvPr>
          <p:cNvCxnSpPr>
            <a:cxnSpLocks/>
            <a:endCxn id="17" idx="2"/>
          </p:cNvCxnSpPr>
          <p:nvPr/>
        </p:nvCxnSpPr>
        <p:spPr>
          <a:xfrm>
            <a:off x="743166" y="3429000"/>
            <a:ext cx="6169096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7" name="그림 16">
            <a:extLst>
              <a:ext uri="{FF2B5EF4-FFF2-40B4-BE49-F238E27FC236}">
                <a16:creationId xmlns:a16="http://schemas.microsoft.com/office/drawing/2014/main" id="{8E82897F-61E2-82FB-DDB8-2E04BB5E2A7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12262" y="1152416"/>
            <a:ext cx="4553168" cy="4553168"/>
          </a:xfrm>
          <a:prstGeom prst="ellipse">
            <a:avLst/>
          </a:prstGeom>
          <a:ln w="57150">
            <a:solidFill>
              <a:schemeClr val="tx1"/>
            </a:solidFill>
          </a:ln>
        </p:spPr>
      </p:pic>
      <p:sp>
        <p:nvSpPr>
          <p:cNvPr id="19" name="직사각형 18">
            <a:extLst>
              <a:ext uri="{FF2B5EF4-FFF2-40B4-BE49-F238E27FC236}">
                <a16:creationId xmlns:a16="http://schemas.microsoft.com/office/drawing/2014/main" id="{0A43B5F6-0B4D-157C-492B-BB9461052AC2}"/>
              </a:ext>
            </a:extLst>
          </p:cNvPr>
          <p:cNvSpPr/>
          <p:nvPr/>
        </p:nvSpPr>
        <p:spPr>
          <a:xfrm>
            <a:off x="2828925" y="3428999"/>
            <a:ext cx="1990725" cy="41514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  <a:latin typeface="페이퍼로지 6 SemiBold" pitchFamily="2" charset="-127"/>
                <a:ea typeface="페이퍼로지 6 SemiBold" pitchFamily="2" charset="-127"/>
              </a:rPr>
              <a:t>5</a:t>
            </a:r>
            <a:r>
              <a:rPr lang="ko-KR" altLang="en-US" dirty="0">
                <a:solidFill>
                  <a:schemeClr val="tx1"/>
                </a:solidFill>
                <a:latin typeface="페이퍼로지 6 SemiBold" pitchFamily="2" charset="-127"/>
                <a:ea typeface="페이퍼로지 6 SemiBold" pitchFamily="2" charset="-127"/>
              </a:rPr>
              <a:t>조 </a:t>
            </a:r>
            <a:r>
              <a:rPr lang="en-US" altLang="ko-KR" dirty="0">
                <a:solidFill>
                  <a:schemeClr val="tx1"/>
                </a:solidFill>
                <a:latin typeface="페이퍼로지 6 SemiBold" pitchFamily="2" charset="-127"/>
                <a:ea typeface="페이퍼로지 6 SemiBold" pitchFamily="2" charset="-127"/>
              </a:rPr>
              <a:t>- </a:t>
            </a:r>
            <a:r>
              <a:rPr lang="ko-KR" altLang="en-US" dirty="0" err="1">
                <a:solidFill>
                  <a:schemeClr val="tx1"/>
                </a:solidFill>
                <a:latin typeface="페이퍼로지 6 SemiBold" pitchFamily="2" charset="-127"/>
                <a:ea typeface="페이퍼로지 6 SemiBold" pitchFamily="2" charset="-127"/>
              </a:rPr>
              <a:t>유니톨로지</a:t>
            </a:r>
            <a:endParaRPr lang="ko-KR" altLang="en-US" dirty="0">
              <a:solidFill>
                <a:schemeClr val="tx1"/>
              </a:solidFill>
              <a:latin typeface="페이퍼로지 6 SemiBold" pitchFamily="2" charset="-127"/>
              <a:ea typeface="페이퍼로지 6 SemiBold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10122370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46B9646-FE4F-1433-AD03-E6204A2146D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사각형: 잘린 대각선 방향 모서리 1">
            <a:extLst>
              <a:ext uri="{FF2B5EF4-FFF2-40B4-BE49-F238E27FC236}">
                <a16:creationId xmlns:a16="http://schemas.microsoft.com/office/drawing/2014/main" id="{1E3CCF27-1039-B152-9A34-0FD58AC7280B}"/>
              </a:ext>
            </a:extLst>
          </p:cNvPr>
          <p:cNvSpPr/>
          <p:nvPr/>
        </p:nvSpPr>
        <p:spPr>
          <a:xfrm>
            <a:off x="212436" y="230909"/>
            <a:ext cx="11767127" cy="6437746"/>
          </a:xfrm>
          <a:prstGeom prst="snip2DiagRect">
            <a:avLst>
              <a:gd name="adj1" fmla="val 0"/>
              <a:gd name="adj2" fmla="val 6911"/>
            </a:avLst>
          </a:prstGeom>
          <a:noFill/>
          <a:ln w="539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0850BC29-CCC0-EDF7-16C3-3D0FA16D334D}"/>
              </a:ext>
            </a:extLst>
          </p:cNvPr>
          <p:cNvSpPr/>
          <p:nvPr/>
        </p:nvSpPr>
        <p:spPr>
          <a:xfrm>
            <a:off x="800100" y="491836"/>
            <a:ext cx="10672401" cy="43208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r>
              <a:rPr lang="ko-KR" altLang="en-US" dirty="0">
                <a:solidFill>
                  <a:schemeClr val="tx1"/>
                </a:solidFill>
                <a:latin typeface="페이퍼로지 6 SemiBold" pitchFamily="2" charset="-127"/>
                <a:ea typeface="페이퍼로지 6 SemiBold" pitchFamily="2" charset="-127"/>
                <a:cs typeface="Pretendard Medium" panose="02000603000000020004" pitchFamily="2" charset="-127"/>
              </a:rPr>
              <a:t>스테이지 모드 플레이 루프</a:t>
            </a:r>
          </a:p>
        </p:txBody>
      </p:sp>
      <p:sp>
        <p:nvSpPr>
          <p:cNvPr id="4" name="다이아몬드 3">
            <a:extLst>
              <a:ext uri="{FF2B5EF4-FFF2-40B4-BE49-F238E27FC236}">
                <a16:creationId xmlns:a16="http://schemas.microsoft.com/office/drawing/2014/main" id="{82043DC1-97E3-AA7F-7367-A3EA51322F63}"/>
              </a:ext>
            </a:extLst>
          </p:cNvPr>
          <p:cNvSpPr/>
          <p:nvPr/>
        </p:nvSpPr>
        <p:spPr>
          <a:xfrm>
            <a:off x="430718" y="563491"/>
            <a:ext cx="288780" cy="288780"/>
          </a:xfrm>
          <a:prstGeom prst="diamond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endParaRPr lang="ko-KR" altLang="en-US" sz="1600" dirty="0">
              <a:solidFill>
                <a:schemeClr val="tx1"/>
              </a:solidFill>
              <a:latin typeface="페이퍼로지 5 Medium" pitchFamily="2" charset="-127"/>
              <a:ea typeface="페이퍼로지 5 Medium" pitchFamily="2" charset="-127"/>
              <a:cs typeface="Pretendard Medium" panose="02000603000000020004" pitchFamily="2" charset="-127"/>
            </a:endParaRPr>
          </a:p>
        </p:txBody>
      </p:sp>
      <p:sp>
        <p:nvSpPr>
          <p:cNvPr id="5" name="사각형: 둥근 모서리 4">
            <a:extLst>
              <a:ext uri="{FF2B5EF4-FFF2-40B4-BE49-F238E27FC236}">
                <a16:creationId xmlns:a16="http://schemas.microsoft.com/office/drawing/2014/main" id="{26097F20-4B98-82E4-E2AB-3F8F2656D52F}"/>
              </a:ext>
            </a:extLst>
          </p:cNvPr>
          <p:cNvSpPr/>
          <p:nvPr/>
        </p:nvSpPr>
        <p:spPr>
          <a:xfrm>
            <a:off x="2143595" y="1416913"/>
            <a:ext cx="1175977" cy="432089"/>
          </a:xfrm>
          <a:prstGeom prst="roundRect">
            <a:avLst/>
          </a:prstGeom>
          <a:solidFill>
            <a:schemeClr val="accent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bg1"/>
                </a:solidFill>
                <a:latin typeface="페이퍼로지 4 Regular" pitchFamily="2" charset="-127"/>
                <a:ea typeface="페이퍼로지 4 Regular" pitchFamily="2" charset="-127"/>
              </a:rPr>
              <a:t>시작</a:t>
            </a: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BD6C3091-247E-58A5-14B9-4FDBE80AD1E6}"/>
              </a:ext>
            </a:extLst>
          </p:cNvPr>
          <p:cNvSpPr/>
          <p:nvPr/>
        </p:nvSpPr>
        <p:spPr>
          <a:xfrm>
            <a:off x="2041022" y="2951954"/>
            <a:ext cx="1381125" cy="432089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파티 구성</a:t>
            </a:r>
            <a:br>
              <a:rPr lang="en-US" altLang="ko-KR" sz="12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</a:br>
            <a:r>
              <a:rPr lang="en-US" altLang="ko-KR" sz="12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(</a:t>
            </a:r>
            <a:r>
              <a:rPr lang="ko-KR" altLang="en-US" sz="12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메인 </a:t>
            </a:r>
            <a:r>
              <a:rPr lang="en-US" altLang="ko-KR" sz="12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1, </a:t>
            </a:r>
            <a:r>
              <a:rPr lang="ko-KR" altLang="en-US" sz="12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서브 </a:t>
            </a:r>
            <a:r>
              <a:rPr lang="en-US" altLang="ko-KR" sz="12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2)</a:t>
            </a:r>
            <a:endParaRPr lang="ko-KR" altLang="en-US" sz="1200" dirty="0">
              <a:solidFill>
                <a:schemeClr val="tx1"/>
              </a:solidFill>
              <a:latin typeface="페이퍼로지 4 Regular" pitchFamily="2" charset="-127"/>
              <a:ea typeface="페이퍼로지 4 Regular" pitchFamily="2" charset="-127"/>
            </a:endParaRPr>
          </a:p>
        </p:txBody>
      </p:sp>
      <p:sp>
        <p:nvSpPr>
          <p:cNvPr id="7" name="사각형: 둥근 모서리 6">
            <a:extLst>
              <a:ext uri="{FF2B5EF4-FFF2-40B4-BE49-F238E27FC236}">
                <a16:creationId xmlns:a16="http://schemas.microsoft.com/office/drawing/2014/main" id="{775BB0D5-7184-ECAF-3014-217E4743E2E8}"/>
              </a:ext>
            </a:extLst>
          </p:cNvPr>
          <p:cNvSpPr/>
          <p:nvPr/>
        </p:nvSpPr>
        <p:spPr>
          <a:xfrm>
            <a:off x="8761736" y="2951954"/>
            <a:ext cx="1175977" cy="432089"/>
          </a:xfrm>
          <a:prstGeom prst="roundRect">
            <a:avLst/>
          </a:prstGeom>
          <a:solidFill>
            <a:schemeClr val="accent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bg1"/>
                </a:solidFill>
                <a:latin typeface="페이퍼로지 4 Regular" pitchFamily="2" charset="-127"/>
                <a:ea typeface="페이퍼로지 4 Regular" pitchFamily="2" charset="-127"/>
              </a:rPr>
              <a:t>종료</a:t>
            </a:r>
          </a:p>
        </p:txBody>
      </p:sp>
      <p:cxnSp>
        <p:nvCxnSpPr>
          <p:cNvPr id="8" name="직선 화살표 연결선 7">
            <a:extLst>
              <a:ext uri="{FF2B5EF4-FFF2-40B4-BE49-F238E27FC236}">
                <a16:creationId xmlns:a16="http://schemas.microsoft.com/office/drawing/2014/main" id="{F50E6DD1-C805-BC46-A3CA-09D48D29B500}"/>
              </a:ext>
            </a:extLst>
          </p:cNvPr>
          <p:cNvCxnSpPr>
            <a:cxnSpLocks/>
            <a:stCxn id="5" idx="2"/>
            <a:endCxn id="6" idx="0"/>
          </p:cNvCxnSpPr>
          <p:nvPr/>
        </p:nvCxnSpPr>
        <p:spPr>
          <a:xfrm>
            <a:off x="2731584" y="1849002"/>
            <a:ext cx="1" cy="110295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1" name="순서도: 판단 10">
            <a:extLst>
              <a:ext uri="{FF2B5EF4-FFF2-40B4-BE49-F238E27FC236}">
                <a16:creationId xmlns:a16="http://schemas.microsoft.com/office/drawing/2014/main" id="{F12353F3-DC31-A40E-2674-702712630932}"/>
              </a:ext>
            </a:extLst>
          </p:cNvPr>
          <p:cNvSpPr/>
          <p:nvPr/>
        </p:nvSpPr>
        <p:spPr>
          <a:xfrm>
            <a:off x="6450699" y="2906998"/>
            <a:ext cx="1447800" cy="522001"/>
          </a:xfrm>
          <a:prstGeom prst="flowChartDecision">
            <a:avLst/>
          </a:prstGeom>
          <a:solidFill>
            <a:schemeClr val="accent6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5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사망 </a:t>
            </a:r>
            <a:r>
              <a:rPr lang="en-US" altLang="ko-KR" sz="105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or </a:t>
            </a:r>
            <a:r>
              <a:rPr lang="ko-KR" altLang="en-US" sz="105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중단 </a:t>
            </a:r>
            <a:r>
              <a:rPr lang="en-US" altLang="ko-KR" sz="105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or</a:t>
            </a:r>
          </a:p>
          <a:p>
            <a:pPr algn="ctr"/>
            <a:r>
              <a:rPr lang="ko-KR" altLang="en-US" sz="105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클리어</a:t>
            </a: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931E99FA-B89D-213E-BC98-6A59E3DA2871}"/>
              </a:ext>
            </a:extLst>
          </p:cNvPr>
          <p:cNvSpPr/>
          <p:nvPr/>
        </p:nvSpPr>
        <p:spPr>
          <a:xfrm>
            <a:off x="4249486" y="2959599"/>
            <a:ext cx="1381125" cy="432089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스테이지 시작</a:t>
            </a:r>
          </a:p>
        </p:txBody>
      </p:sp>
      <p:sp>
        <p:nvSpPr>
          <p:cNvPr id="15" name="순서도: 판단 14">
            <a:extLst>
              <a:ext uri="{FF2B5EF4-FFF2-40B4-BE49-F238E27FC236}">
                <a16:creationId xmlns:a16="http://schemas.microsoft.com/office/drawing/2014/main" id="{CA11B69F-B77D-77F9-59EE-6A2F3402E8A2}"/>
              </a:ext>
            </a:extLst>
          </p:cNvPr>
          <p:cNvSpPr/>
          <p:nvPr/>
        </p:nvSpPr>
        <p:spPr>
          <a:xfrm>
            <a:off x="6450699" y="1371956"/>
            <a:ext cx="1447800" cy="522001"/>
          </a:xfrm>
          <a:prstGeom prst="flowChartDecision">
            <a:avLst/>
          </a:prstGeom>
          <a:solidFill>
            <a:schemeClr val="accent6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5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다음 </a:t>
            </a:r>
            <a:endParaRPr lang="en-US" altLang="ko-KR" sz="1050" dirty="0">
              <a:solidFill>
                <a:schemeClr val="tx1"/>
              </a:solidFill>
              <a:latin typeface="페이퍼로지 4 Regular" pitchFamily="2" charset="-127"/>
              <a:ea typeface="페이퍼로지 4 Regular" pitchFamily="2" charset="-127"/>
            </a:endParaRPr>
          </a:p>
          <a:p>
            <a:pPr algn="ctr"/>
            <a:r>
              <a:rPr lang="ko-KR" altLang="en-US" sz="105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스테이지 진행</a:t>
            </a:r>
          </a:p>
        </p:txBody>
      </p:sp>
      <p:cxnSp>
        <p:nvCxnSpPr>
          <p:cNvPr id="17" name="직선 화살표 연결선 16">
            <a:extLst>
              <a:ext uri="{FF2B5EF4-FFF2-40B4-BE49-F238E27FC236}">
                <a16:creationId xmlns:a16="http://schemas.microsoft.com/office/drawing/2014/main" id="{59B3D574-DD2A-609D-68EE-349FF321DADD}"/>
              </a:ext>
            </a:extLst>
          </p:cNvPr>
          <p:cNvCxnSpPr>
            <a:stCxn id="6" idx="3"/>
            <a:endCxn id="13" idx="1"/>
          </p:cNvCxnSpPr>
          <p:nvPr/>
        </p:nvCxnSpPr>
        <p:spPr>
          <a:xfrm>
            <a:off x="3422147" y="3167999"/>
            <a:ext cx="827339" cy="764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9" name="직선 화살표 연결선 18">
            <a:extLst>
              <a:ext uri="{FF2B5EF4-FFF2-40B4-BE49-F238E27FC236}">
                <a16:creationId xmlns:a16="http://schemas.microsoft.com/office/drawing/2014/main" id="{5DAA0AE6-074F-A9D6-C03E-F0A973A56CC8}"/>
              </a:ext>
            </a:extLst>
          </p:cNvPr>
          <p:cNvCxnSpPr>
            <a:cxnSpLocks/>
            <a:stCxn id="13" idx="3"/>
            <a:endCxn id="11" idx="1"/>
          </p:cNvCxnSpPr>
          <p:nvPr/>
        </p:nvCxnSpPr>
        <p:spPr>
          <a:xfrm flipV="1">
            <a:off x="5630611" y="3167999"/>
            <a:ext cx="820088" cy="764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2" name="직선 화살표 연결선 21">
            <a:extLst>
              <a:ext uri="{FF2B5EF4-FFF2-40B4-BE49-F238E27FC236}">
                <a16:creationId xmlns:a16="http://schemas.microsoft.com/office/drawing/2014/main" id="{DCA701F4-B2D3-D8FD-26BB-0BC3BC3C5F94}"/>
              </a:ext>
            </a:extLst>
          </p:cNvPr>
          <p:cNvCxnSpPr>
            <a:stCxn id="15" idx="1"/>
            <a:endCxn id="5" idx="3"/>
          </p:cNvCxnSpPr>
          <p:nvPr/>
        </p:nvCxnSpPr>
        <p:spPr>
          <a:xfrm flipH="1">
            <a:off x="3319572" y="1632957"/>
            <a:ext cx="3131127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4" name="직선 화살표 연결선 23">
            <a:extLst>
              <a:ext uri="{FF2B5EF4-FFF2-40B4-BE49-F238E27FC236}">
                <a16:creationId xmlns:a16="http://schemas.microsoft.com/office/drawing/2014/main" id="{683B7162-DB94-72B1-B977-185284A7CCF9}"/>
              </a:ext>
            </a:extLst>
          </p:cNvPr>
          <p:cNvCxnSpPr>
            <a:stCxn id="11" idx="0"/>
            <a:endCxn id="15" idx="2"/>
          </p:cNvCxnSpPr>
          <p:nvPr/>
        </p:nvCxnSpPr>
        <p:spPr>
          <a:xfrm flipV="1">
            <a:off x="7174599" y="1893957"/>
            <a:ext cx="0" cy="101304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6" name="직선 화살표 연결선 25">
            <a:extLst>
              <a:ext uri="{FF2B5EF4-FFF2-40B4-BE49-F238E27FC236}">
                <a16:creationId xmlns:a16="http://schemas.microsoft.com/office/drawing/2014/main" id="{54C7807E-D64C-39A6-469D-6C6BDDF531F6}"/>
              </a:ext>
            </a:extLst>
          </p:cNvPr>
          <p:cNvCxnSpPr>
            <a:stCxn id="11" idx="3"/>
            <a:endCxn id="7" idx="1"/>
          </p:cNvCxnSpPr>
          <p:nvPr/>
        </p:nvCxnSpPr>
        <p:spPr>
          <a:xfrm>
            <a:off x="7898499" y="3167999"/>
            <a:ext cx="863237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8" name="연결선: 꺾임 27">
            <a:extLst>
              <a:ext uri="{FF2B5EF4-FFF2-40B4-BE49-F238E27FC236}">
                <a16:creationId xmlns:a16="http://schemas.microsoft.com/office/drawing/2014/main" id="{62098653-151D-9F44-BAF2-38A040C9E921}"/>
              </a:ext>
            </a:extLst>
          </p:cNvPr>
          <p:cNvCxnSpPr>
            <a:stCxn id="11" idx="2"/>
            <a:endCxn id="13" idx="2"/>
          </p:cNvCxnSpPr>
          <p:nvPr/>
        </p:nvCxnSpPr>
        <p:spPr>
          <a:xfrm rot="5400000" flipH="1">
            <a:off x="6038668" y="2293069"/>
            <a:ext cx="37311" cy="2234550"/>
          </a:xfrm>
          <a:prstGeom prst="bentConnector3">
            <a:avLst>
              <a:gd name="adj1" fmla="val -2067827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3" name="연결선: 꺾임 32">
            <a:extLst>
              <a:ext uri="{FF2B5EF4-FFF2-40B4-BE49-F238E27FC236}">
                <a16:creationId xmlns:a16="http://schemas.microsoft.com/office/drawing/2014/main" id="{2A5AFAA0-46BF-E52A-643F-8C88B9FDB254}"/>
              </a:ext>
            </a:extLst>
          </p:cNvPr>
          <p:cNvCxnSpPr>
            <a:stCxn id="15" idx="3"/>
            <a:endCxn id="7" idx="0"/>
          </p:cNvCxnSpPr>
          <p:nvPr/>
        </p:nvCxnSpPr>
        <p:spPr>
          <a:xfrm>
            <a:off x="7898499" y="1632957"/>
            <a:ext cx="1451226" cy="1318997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4" name="직사각형 33">
            <a:extLst>
              <a:ext uri="{FF2B5EF4-FFF2-40B4-BE49-F238E27FC236}">
                <a16:creationId xmlns:a16="http://schemas.microsoft.com/office/drawing/2014/main" id="{A1ADA852-AF49-51EC-1BC8-3FA40CF2371E}"/>
              </a:ext>
            </a:extLst>
          </p:cNvPr>
          <p:cNvSpPr/>
          <p:nvPr/>
        </p:nvSpPr>
        <p:spPr>
          <a:xfrm>
            <a:off x="604837" y="4352660"/>
            <a:ext cx="10982325" cy="193080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파티 구성 후</a:t>
            </a:r>
            <a:r>
              <a:rPr lang="en-US" altLang="ko-KR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, </a:t>
            </a:r>
            <a:r>
              <a:rPr lang="ko-KR" altLang="en-US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스테이지 시작</a:t>
            </a:r>
            <a:r>
              <a:rPr lang="en-US" altLang="ko-KR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.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스테이지 진행 중 사망하여 클리어에 실패할 경우</a:t>
            </a:r>
            <a:r>
              <a:rPr lang="en-US" altLang="ko-KR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, </a:t>
            </a:r>
            <a:r>
              <a:rPr lang="ko-KR" altLang="en-US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스테이지 시작으로 되돌아감</a:t>
            </a:r>
            <a:r>
              <a:rPr lang="en-US" altLang="ko-KR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.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스테이지 진행 중 플레이어가 직접 중단할 경우</a:t>
            </a:r>
            <a:r>
              <a:rPr lang="en-US" altLang="ko-KR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, </a:t>
            </a:r>
            <a:r>
              <a:rPr lang="ko-KR" altLang="en-US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루프 종료</a:t>
            </a:r>
            <a:r>
              <a:rPr lang="en-US" altLang="ko-KR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.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스테이지를 클리어했을 경우</a:t>
            </a:r>
            <a:r>
              <a:rPr lang="en-US" altLang="ko-KR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, </a:t>
            </a:r>
            <a:r>
              <a:rPr lang="ko-KR" altLang="en-US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다음 스테이지로 넘어갈지 선택</a:t>
            </a:r>
            <a:r>
              <a:rPr lang="en-US" altLang="ko-KR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.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다음 스테이지 진행을 선택할 경우</a:t>
            </a:r>
            <a:r>
              <a:rPr lang="en-US" altLang="ko-KR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, </a:t>
            </a:r>
            <a:r>
              <a:rPr lang="ko-KR" altLang="en-US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루프의 시작으로 되돌아감</a:t>
            </a:r>
            <a:r>
              <a:rPr lang="en-US" altLang="ko-KR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.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다음 스테이지 진행을 선택하지 않을 경우</a:t>
            </a:r>
            <a:r>
              <a:rPr lang="en-US" altLang="ko-KR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, </a:t>
            </a:r>
            <a:r>
              <a:rPr lang="ko-KR" altLang="en-US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루프 종료</a:t>
            </a:r>
            <a:r>
              <a:rPr lang="en-US" altLang="ko-KR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.</a:t>
            </a:r>
          </a:p>
        </p:txBody>
      </p:sp>
      <p:sp>
        <p:nvSpPr>
          <p:cNvPr id="36" name="직사각형 35">
            <a:extLst>
              <a:ext uri="{FF2B5EF4-FFF2-40B4-BE49-F238E27FC236}">
                <a16:creationId xmlns:a16="http://schemas.microsoft.com/office/drawing/2014/main" id="{C447867C-DD95-6997-3490-C297FEDF2BF9}"/>
              </a:ext>
            </a:extLst>
          </p:cNvPr>
          <p:cNvSpPr/>
          <p:nvPr/>
        </p:nvSpPr>
        <p:spPr>
          <a:xfrm>
            <a:off x="4693012" y="1530416"/>
            <a:ext cx="494072" cy="27168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Yes</a:t>
            </a:r>
            <a:endParaRPr lang="ko-KR" altLang="en-US" sz="1200" dirty="0">
              <a:solidFill>
                <a:schemeClr val="tx1"/>
              </a:solidFill>
              <a:latin typeface="페이퍼로지 4 Regular" pitchFamily="2" charset="-127"/>
              <a:ea typeface="페이퍼로지 4 Regular" pitchFamily="2" charset="-127"/>
            </a:endParaRPr>
          </a:p>
        </p:txBody>
      </p:sp>
      <p:sp>
        <p:nvSpPr>
          <p:cNvPr id="37" name="직사각형 36">
            <a:extLst>
              <a:ext uri="{FF2B5EF4-FFF2-40B4-BE49-F238E27FC236}">
                <a16:creationId xmlns:a16="http://schemas.microsoft.com/office/drawing/2014/main" id="{69EECF45-7170-8D7C-4EF8-7EAE1CB5C0F3}"/>
              </a:ext>
            </a:extLst>
          </p:cNvPr>
          <p:cNvSpPr/>
          <p:nvPr/>
        </p:nvSpPr>
        <p:spPr>
          <a:xfrm>
            <a:off x="8330065" y="1497115"/>
            <a:ext cx="494072" cy="27168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No</a:t>
            </a:r>
            <a:endParaRPr lang="ko-KR" altLang="en-US" sz="1200" dirty="0">
              <a:solidFill>
                <a:schemeClr val="tx1"/>
              </a:solidFill>
              <a:latin typeface="페이퍼로지 4 Regular" pitchFamily="2" charset="-127"/>
              <a:ea typeface="페이퍼로지 4 Regular" pitchFamily="2" charset="-127"/>
            </a:endParaRPr>
          </a:p>
        </p:txBody>
      </p:sp>
      <p:sp>
        <p:nvSpPr>
          <p:cNvPr id="38" name="직사각형 37">
            <a:extLst>
              <a:ext uri="{FF2B5EF4-FFF2-40B4-BE49-F238E27FC236}">
                <a16:creationId xmlns:a16="http://schemas.microsoft.com/office/drawing/2014/main" id="{9FA21FEC-743F-69AE-9C3F-FB20B4D3526F}"/>
              </a:ext>
            </a:extLst>
          </p:cNvPr>
          <p:cNvSpPr/>
          <p:nvPr/>
        </p:nvSpPr>
        <p:spPr>
          <a:xfrm>
            <a:off x="8077200" y="3029128"/>
            <a:ext cx="456372" cy="27168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중단</a:t>
            </a:r>
          </a:p>
        </p:txBody>
      </p:sp>
      <p:sp>
        <p:nvSpPr>
          <p:cNvPr id="39" name="직사각형 38">
            <a:extLst>
              <a:ext uri="{FF2B5EF4-FFF2-40B4-BE49-F238E27FC236}">
                <a16:creationId xmlns:a16="http://schemas.microsoft.com/office/drawing/2014/main" id="{013EFFB5-C8B9-B312-426D-102AA57ED8B4}"/>
              </a:ext>
            </a:extLst>
          </p:cNvPr>
          <p:cNvSpPr/>
          <p:nvPr/>
        </p:nvSpPr>
        <p:spPr>
          <a:xfrm>
            <a:off x="6946413" y="3695790"/>
            <a:ext cx="456372" cy="27168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사망</a:t>
            </a:r>
          </a:p>
        </p:txBody>
      </p:sp>
      <p:sp>
        <p:nvSpPr>
          <p:cNvPr id="40" name="직사각형 39">
            <a:extLst>
              <a:ext uri="{FF2B5EF4-FFF2-40B4-BE49-F238E27FC236}">
                <a16:creationId xmlns:a16="http://schemas.microsoft.com/office/drawing/2014/main" id="{31AB8428-A409-589D-7B25-D2755525FAC1}"/>
              </a:ext>
            </a:extLst>
          </p:cNvPr>
          <p:cNvSpPr/>
          <p:nvPr/>
        </p:nvSpPr>
        <p:spPr>
          <a:xfrm>
            <a:off x="6862550" y="2319219"/>
            <a:ext cx="624098" cy="27168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클리어</a:t>
            </a:r>
          </a:p>
        </p:txBody>
      </p:sp>
    </p:spTree>
    <p:extLst>
      <p:ext uri="{BB962C8B-B14F-4D97-AF65-F5344CB8AC3E}">
        <p14:creationId xmlns:p14="http://schemas.microsoft.com/office/powerpoint/2010/main" val="34124110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287F45E-2C63-B872-861F-4FE6BF815FF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사각형: 잘린 대각선 방향 모서리 1">
            <a:extLst>
              <a:ext uri="{FF2B5EF4-FFF2-40B4-BE49-F238E27FC236}">
                <a16:creationId xmlns:a16="http://schemas.microsoft.com/office/drawing/2014/main" id="{177F147E-DAFA-2C96-9707-B9B1A218C839}"/>
              </a:ext>
            </a:extLst>
          </p:cNvPr>
          <p:cNvSpPr/>
          <p:nvPr/>
        </p:nvSpPr>
        <p:spPr>
          <a:xfrm>
            <a:off x="212436" y="230909"/>
            <a:ext cx="11767127" cy="6437746"/>
          </a:xfrm>
          <a:prstGeom prst="snip2DiagRect">
            <a:avLst>
              <a:gd name="adj1" fmla="val 0"/>
              <a:gd name="adj2" fmla="val 6911"/>
            </a:avLst>
          </a:prstGeom>
          <a:noFill/>
          <a:ln w="539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05BB89B8-F84C-90EA-B127-23373600DCBC}"/>
              </a:ext>
            </a:extLst>
          </p:cNvPr>
          <p:cNvSpPr/>
          <p:nvPr/>
        </p:nvSpPr>
        <p:spPr>
          <a:xfrm>
            <a:off x="800100" y="491836"/>
            <a:ext cx="10672401" cy="43208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r>
              <a:rPr lang="ko-KR" altLang="en-US" dirty="0">
                <a:solidFill>
                  <a:schemeClr val="tx1"/>
                </a:solidFill>
                <a:latin typeface="페이퍼로지 6 SemiBold" pitchFamily="2" charset="-127"/>
                <a:ea typeface="페이퍼로지 6 SemiBold" pitchFamily="2" charset="-127"/>
                <a:cs typeface="Pretendard Medium" panose="02000603000000020004" pitchFamily="2" charset="-127"/>
              </a:rPr>
              <a:t>무한 모드</a:t>
            </a:r>
          </a:p>
        </p:txBody>
      </p:sp>
      <p:sp>
        <p:nvSpPr>
          <p:cNvPr id="4" name="다이아몬드 3">
            <a:extLst>
              <a:ext uri="{FF2B5EF4-FFF2-40B4-BE49-F238E27FC236}">
                <a16:creationId xmlns:a16="http://schemas.microsoft.com/office/drawing/2014/main" id="{C658ADF1-CBE0-0845-435C-9E1720C0445B}"/>
              </a:ext>
            </a:extLst>
          </p:cNvPr>
          <p:cNvSpPr/>
          <p:nvPr/>
        </p:nvSpPr>
        <p:spPr>
          <a:xfrm>
            <a:off x="430718" y="563491"/>
            <a:ext cx="288780" cy="288780"/>
          </a:xfrm>
          <a:prstGeom prst="diamond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endParaRPr lang="ko-KR" altLang="en-US" sz="1600" dirty="0">
              <a:solidFill>
                <a:schemeClr val="tx1"/>
              </a:solidFill>
              <a:latin typeface="페이퍼로지 5 Medium" pitchFamily="2" charset="-127"/>
              <a:ea typeface="페이퍼로지 5 Medium" pitchFamily="2" charset="-127"/>
              <a:cs typeface="Pretendard Medium" panose="02000603000000020004" pitchFamily="2" charset="-127"/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4A2D2DDC-E549-2080-29BB-AF4CD9763FE3}"/>
              </a:ext>
            </a:extLst>
          </p:cNvPr>
          <p:cNvSpPr/>
          <p:nvPr/>
        </p:nvSpPr>
        <p:spPr>
          <a:xfrm>
            <a:off x="626593" y="4701886"/>
            <a:ext cx="10845907" cy="176558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§"/>
            </a:pPr>
            <a:r>
              <a:rPr lang="ko-KR" altLang="en-US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무한 모드는 플레이어의 체력이 </a:t>
            </a:r>
            <a:r>
              <a:rPr lang="en-US" altLang="ko-KR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0</a:t>
            </a:r>
            <a:r>
              <a:rPr lang="ko-KR" altLang="en-US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이 될 때까지</a:t>
            </a:r>
            <a:r>
              <a:rPr lang="en-US" altLang="ko-KR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, </a:t>
            </a:r>
            <a:r>
              <a:rPr lang="ko-KR" altLang="en-US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웨이브를 반복하는 콘텐츠</a:t>
            </a:r>
            <a:r>
              <a:rPr lang="en-US" altLang="ko-KR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.</a:t>
            </a: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§"/>
            </a:pPr>
            <a:r>
              <a:rPr lang="ko-KR" altLang="en-US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적의 종류 및 경과한 시간에 따라 적을 잡았을 때</a:t>
            </a:r>
            <a:r>
              <a:rPr lang="en-US" altLang="ko-KR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, </a:t>
            </a:r>
            <a:r>
              <a:rPr lang="ko-KR" altLang="en-US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일정한 점수를 획득할 수 있음</a:t>
            </a:r>
            <a:r>
              <a:rPr lang="en-US" altLang="ko-KR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.</a:t>
            </a: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§"/>
            </a:pPr>
            <a:r>
              <a:rPr lang="ko-KR" altLang="en-US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시간에 따라 점차 웨이브 난이도가 강화되고</a:t>
            </a:r>
            <a:r>
              <a:rPr lang="en-US" altLang="ko-KR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, </a:t>
            </a:r>
            <a:r>
              <a:rPr lang="ko-KR" altLang="en-US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더 많은 점수를 획득할 수 있음</a:t>
            </a:r>
            <a:r>
              <a:rPr lang="en-US" altLang="ko-KR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.</a:t>
            </a: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§"/>
            </a:pPr>
            <a:r>
              <a:rPr lang="ko-KR" altLang="en-US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체력이</a:t>
            </a:r>
            <a:r>
              <a:rPr lang="en-US" altLang="ko-KR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 0</a:t>
            </a:r>
            <a:r>
              <a:rPr lang="ko-KR" altLang="en-US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이 되어 게임 오버가 되면</a:t>
            </a:r>
            <a:r>
              <a:rPr lang="en-US" altLang="ko-KR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, </a:t>
            </a:r>
            <a:r>
              <a:rPr lang="ko-KR" altLang="en-US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현재까지 획득한 점수와 기존 최고 기록을 비교하여 최고 기록을 갱신함</a:t>
            </a:r>
            <a:r>
              <a:rPr lang="en-US" altLang="ko-KR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.</a:t>
            </a: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§"/>
            </a:pPr>
            <a:endParaRPr lang="en-US" altLang="ko-KR" sz="1400" dirty="0">
              <a:solidFill>
                <a:schemeClr val="tx1"/>
              </a:solidFill>
              <a:latin typeface="페이퍼로지 4 Regular" pitchFamily="2" charset="-127"/>
              <a:ea typeface="페이퍼로지 4 Regular" pitchFamily="2" charset="-127"/>
            </a:endParaRP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§"/>
            </a:pPr>
            <a:endParaRPr lang="en-US" altLang="ko-KR" sz="1400" dirty="0">
              <a:solidFill>
                <a:schemeClr val="tx1"/>
              </a:solidFill>
              <a:latin typeface="페이퍼로지 4 Regular" pitchFamily="2" charset="-127"/>
              <a:ea typeface="페이퍼로지 4 Regular" pitchFamily="2" charset="-127"/>
            </a:endParaRPr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28031D85-C39B-A541-205E-4A8357F3D833}"/>
              </a:ext>
            </a:extLst>
          </p:cNvPr>
          <p:cNvCxnSpPr>
            <a:cxnSpLocks/>
          </p:cNvCxnSpPr>
          <p:nvPr/>
        </p:nvCxnSpPr>
        <p:spPr>
          <a:xfrm>
            <a:off x="1724025" y="1009650"/>
            <a:ext cx="0" cy="3486150"/>
          </a:xfrm>
          <a:prstGeom prst="line">
            <a:avLst/>
          </a:prstGeom>
          <a:ln w="28575">
            <a:solidFill>
              <a:schemeClr val="tx1"/>
            </a:solidFill>
            <a:headEnd type="arrow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F7674692-C581-4166-099D-91AF96483EF7}"/>
              </a:ext>
            </a:extLst>
          </p:cNvPr>
          <p:cNvCxnSpPr>
            <a:cxnSpLocks/>
          </p:cNvCxnSpPr>
          <p:nvPr/>
        </p:nvCxnSpPr>
        <p:spPr>
          <a:xfrm>
            <a:off x="1724025" y="4495800"/>
            <a:ext cx="7429500" cy="0"/>
          </a:xfrm>
          <a:prstGeom prst="line">
            <a:avLst/>
          </a:prstGeom>
          <a:ln w="28575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직선 화살표 연결선 16">
            <a:extLst>
              <a:ext uri="{FF2B5EF4-FFF2-40B4-BE49-F238E27FC236}">
                <a16:creationId xmlns:a16="http://schemas.microsoft.com/office/drawing/2014/main" id="{B2258AB2-F83C-0695-2EA0-C9DD4AF43BF8}"/>
              </a:ext>
            </a:extLst>
          </p:cNvPr>
          <p:cNvCxnSpPr>
            <a:cxnSpLocks/>
          </p:cNvCxnSpPr>
          <p:nvPr/>
        </p:nvCxnSpPr>
        <p:spPr>
          <a:xfrm flipV="1">
            <a:off x="2000249" y="1319970"/>
            <a:ext cx="6650866" cy="2969745"/>
          </a:xfrm>
          <a:prstGeom prst="straightConnector1">
            <a:avLst/>
          </a:prstGeom>
          <a:ln w="28575">
            <a:solidFill>
              <a:schemeClr val="tx1">
                <a:lumMod val="50000"/>
                <a:lumOff val="50000"/>
              </a:schemeClr>
            </a:solidFill>
            <a:prstDash val="dash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E6B831E8-6C58-749C-32E4-6FDC17F3BE04}"/>
              </a:ext>
            </a:extLst>
          </p:cNvPr>
          <p:cNvSpPr/>
          <p:nvPr/>
        </p:nvSpPr>
        <p:spPr>
          <a:xfrm>
            <a:off x="8367716" y="4505324"/>
            <a:ext cx="600075" cy="27774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b="1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시간</a:t>
            </a:r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7384A28C-E917-EE12-BF6E-6A4856A72BF8}"/>
              </a:ext>
            </a:extLst>
          </p:cNvPr>
          <p:cNvSpPr/>
          <p:nvPr/>
        </p:nvSpPr>
        <p:spPr>
          <a:xfrm>
            <a:off x="1073008" y="1143000"/>
            <a:ext cx="661627" cy="27774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b="1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난이도</a:t>
            </a:r>
          </a:p>
        </p:txBody>
      </p:sp>
      <p:cxnSp>
        <p:nvCxnSpPr>
          <p:cNvPr id="29" name="직선 연결선 28">
            <a:extLst>
              <a:ext uri="{FF2B5EF4-FFF2-40B4-BE49-F238E27FC236}">
                <a16:creationId xmlns:a16="http://schemas.microsoft.com/office/drawing/2014/main" id="{65D61770-9669-41EA-86FB-19875BC6DA7A}"/>
              </a:ext>
            </a:extLst>
          </p:cNvPr>
          <p:cNvCxnSpPr>
            <a:cxnSpLocks/>
          </p:cNvCxnSpPr>
          <p:nvPr/>
        </p:nvCxnSpPr>
        <p:spPr>
          <a:xfrm>
            <a:off x="2000249" y="4289715"/>
            <a:ext cx="1333501" cy="0"/>
          </a:xfrm>
          <a:prstGeom prst="line">
            <a:avLst/>
          </a:prstGeom>
          <a:ln w="28575">
            <a:solidFill>
              <a:srgbClr val="C0000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1" name="직선 연결선 30">
            <a:extLst>
              <a:ext uri="{FF2B5EF4-FFF2-40B4-BE49-F238E27FC236}">
                <a16:creationId xmlns:a16="http://schemas.microsoft.com/office/drawing/2014/main" id="{DCE4AEA1-B170-1C18-886C-4BC587324486}"/>
              </a:ext>
            </a:extLst>
          </p:cNvPr>
          <p:cNvCxnSpPr>
            <a:cxnSpLocks/>
          </p:cNvCxnSpPr>
          <p:nvPr/>
        </p:nvCxnSpPr>
        <p:spPr>
          <a:xfrm>
            <a:off x="3333750" y="3500872"/>
            <a:ext cx="1333501" cy="0"/>
          </a:xfrm>
          <a:prstGeom prst="line">
            <a:avLst/>
          </a:prstGeom>
          <a:ln w="28575">
            <a:solidFill>
              <a:srgbClr val="C0000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4" name="직선 연결선 33">
            <a:extLst>
              <a:ext uri="{FF2B5EF4-FFF2-40B4-BE49-F238E27FC236}">
                <a16:creationId xmlns:a16="http://schemas.microsoft.com/office/drawing/2014/main" id="{8E652721-D8A0-CE5D-D134-74924CFF1ACE}"/>
              </a:ext>
            </a:extLst>
          </p:cNvPr>
          <p:cNvCxnSpPr/>
          <p:nvPr/>
        </p:nvCxnSpPr>
        <p:spPr>
          <a:xfrm>
            <a:off x="3333750" y="3500872"/>
            <a:ext cx="0" cy="788843"/>
          </a:xfrm>
          <a:prstGeom prst="line">
            <a:avLst/>
          </a:prstGeom>
          <a:ln w="28575">
            <a:solidFill>
              <a:srgbClr val="C0000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0" name="직선 연결선 49">
            <a:extLst>
              <a:ext uri="{FF2B5EF4-FFF2-40B4-BE49-F238E27FC236}">
                <a16:creationId xmlns:a16="http://schemas.microsoft.com/office/drawing/2014/main" id="{0876B99B-6472-6550-0048-19F005242048}"/>
              </a:ext>
            </a:extLst>
          </p:cNvPr>
          <p:cNvCxnSpPr>
            <a:cxnSpLocks/>
          </p:cNvCxnSpPr>
          <p:nvPr/>
        </p:nvCxnSpPr>
        <p:spPr>
          <a:xfrm>
            <a:off x="4667251" y="2729347"/>
            <a:ext cx="1333501" cy="0"/>
          </a:xfrm>
          <a:prstGeom prst="line">
            <a:avLst/>
          </a:prstGeom>
          <a:ln w="28575">
            <a:solidFill>
              <a:srgbClr val="C0000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1" name="직선 연결선 50">
            <a:extLst>
              <a:ext uri="{FF2B5EF4-FFF2-40B4-BE49-F238E27FC236}">
                <a16:creationId xmlns:a16="http://schemas.microsoft.com/office/drawing/2014/main" id="{FDB30ABD-CF7E-7EAA-D96B-6DB74D8C8E52}"/>
              </a:ext>
            </a:extLst>
          </p:cNvPr>
          <p:cNvCxnSpPr>
            <a:cxnSpLocks/>
          </p:cNvCxnSpPr>
          <p:nvPr/>
        </p:nvCxnSpPr>
        <p:spPr>
          <a:xfrm>
            <a:off x="4667251" y="2729347"/>
            <a:ext cx="0" cy="771525"/>
          </a:xfrm>
          <a:prstGeom prst="line">
            <a:avLst/>
          </a:prstGeom>
          <a:ln w="28575">
            <a:solidFill>
              <a:srgbClr val="C0000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2" name="직선 연결선 51">
            <a:extLst>
              <a:ext uri="{FF2B5EF4-FFF2-40B4-BE49-F238E27FC236}">
                <a16:creationId xmlns:a16="http://schemas.microsoft.com/office/drawing/2014/main" id="{3356F036-5B0F-8587-0826-EF1D20A45FF8}"/>
              </a:ext>
            </a:extLst>
          </p:cNvPr>
          <p:cNvCxnSpPr>
            <a:cxnSpLocks/>
          </p:cNvCxnSpPr>
          <p:nvPr/>
        </p:nvCxnSpPr>
        <p:spPr>
          <a:xfrm>
            <a:off x="6000752" y="1943100"/>
            <a:ext cx="1333501" cy="0"/>
          </a:xfrm>
          <a:prstGeom prst="line">
            <a:avLst/>
          </a:prstGeom>
          <a:ln w="28575">
            <a:solidFill>
              <a:srgbClr val="C0000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3" name="직선 연결선 52">
            <a:extLst>
              <a:ext uri="{FF2B5EF4-FFF2-40B4-BE49-F238E27FC236}">
                <a16:creationId xmlns:a16="http://schemas.microsoft.com/office/drawing/2014/main" id="{C41F2330-90C7-2695-7C30-5BEB695A0ACC}"/>
              </a:ext>
            </a:extLst>
          </p:cNvPr>
          <p:cNvCxnSpPr/>
          <p:nvPr/>
        </p:nvCxnSpPr>
        <p:spPr>
          <a:xfrm>
            <a:off x="6000752" y="1943100"/>
            <a:ext cx="0" cy="788843"/>
          </a:xfrm>
          <a:prstGeom prst="line">
            <a:avLst/>
          </a:prstGeom>
          <a:ln w="28575">
            <a:solidFill>
              <a:srgbClr val="C0000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4" name="직선 연결선 53">
            <a:extLst>
              <a:ext uri="{FF2B5EF4-FFF2-40B4-BE49-F238E27FC236}">
                <a16:creationId xmlns:a16="http://schemas.microsoft.com/office/drawing/2014/main" id="{B0EDB2FD-C1FC-0E43-706E-E650153BDD68}"/>
              </a:ext>
            </a:extLst>
          </p:cNvPr>
          <p:cNvCxnSpPr>
            <a:cxnSpLocks/>
          </p:cNvCxnSpPr>
          <p:nvPr/>
        </p:nvCxnSpPr>
        <p:spPr>
          <a:xfrm>
            <a:off x="7334253" y="1143000"/>
            <a:ext cx="1333501" cy="0"/>
          </a:xfrm>
          <a:prstGeom prst="line">
            <a:avLst/>
          </a:prstGeom>
          <a:ln w="28575">
            <a:solidFill>
              <a:srgbClr val="C00000"/>
            </a:solidFill>
            <a:headEnd type="none" w="med" len="med"/>
            <a:tailEnd type="triangl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5" name="직선 연결선 54">
            <a:extLst>
              <a:ext uri="{FF2B5EF4-FFF2-40B4-BE49-F238E27FC236}">
                <a16:creationId xmlns:a16="http://schemas.microsoft.com/office/drawing/2014/main" id="{85AAA9F7-61B5-8B7E-FED9-6032B5A3E335}"/>
              </a:ext>
            </a:extLst>
          </p:cNvPr>
          <p:cNvCxnSpPr/>
          <p:nvPr/>
        </p:nvCxnSpPr>
        <p:spPr>
          <a:xfrm>
            <a:off x="7334253" y="1143000"/>
            <a:ext cx="0" cy="788843"/>
          </a:xfrm>
          <a:prstGeom prst="line">
            <a:avLst/>
          </a:prstGeom>
          <a:ln w="28575">
            <a:solidFill>
              <a:srgbClr val="C0000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2" name="직선 화살표 연결선 61">
            <a:extLst>
              <a:ext uri="{FF2B5EF4-FFF2-40B4-BE49-F238E27FC236}">
                <a16:creationId xmlns:a16="http://schemas.microsoft.com/office/drawing/2014/main" id="{FE814D45-65AF-A3FB-FA01-87D986928E10}"/>
              </a:ext>
            </a:extLst>
          </p:cNvPr>
          <p:cNvCxnSpPr>
            <a:cxnSpLocks/>
          </p:cNvCxnSpPr>
          <p:nvPr/>
        </p:nvCxnSpPr>
        <p:spPr>
          <a:xfrm flipV="1">
            <a:off x="9594995" y="2102425"/>
            <a:ext cx="1457325" cy="11257"/>
          </a:xfrm>
          <a:prstGeom prst="straightConnector1">
            <a:avLst/>
          </a:prstGeom>
          <a:ln w="28575">
            <a:solidFill>
              <a:srgbClr val="7F7F7F"/>
            </a:solidFill>
            <a:prstDash val="dash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4" name="직선 화살표 연결선 63">
            <a:extLst>
              <a:ext uri="{FF2B5EF4-FFF2-40B4-BE49-F238E27FC236}">
                <a16:creationId xmlns:a16="http://schemas.microsoft.com/office/drawing/2014/main" id="{07D5FEF6-010C-3BC3-8C82-A46126D3D256}"/>
              </a:ext>
            </a:extLst>
          </p:cNvPr>
          <p:cNvCxnSpPr>
            <a:cxnSpLocks/>
          </p:cNvCxnSpPr>
          <p:nvPr/>
        </p:nvCxnSpPr>
        <p:spPr>
          <a:xfrm>
            <a:off x="9594995" y="3512129"/>
            <a:ext cx="1457324" cy="0"/>
          </a:xfrm>
          <a:prstGeom prst="straightConnector1">
            <a:avLst/>
          </a:prstGeom>
          <a:ln w="28575">
            <a:solidFill>
              <a:srgbClr val="C0000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6" name="직사각형 65">
            <a:extLst>
              <a:ext uri="{FF2B5EF4-FFF2-40B4-BE49-F238E27FC236}">
                <a16:creationId xmlns:a16="http://schemas.microsoft.com/office/drawing/2014/main" id="{2A102E2C-6D44-32A1-3038-B6B9938AFE11}"/>
              </a:ext>
            </a:extLst>
          </p:cNvPr>
          <p:cNvSpPr/>
          <p:nvPr/>
        </p:nvSpPr>
        <p:spPr>
          <a:xfrm>
            <a:off x="9594995" y="1572382"/>
            <a:ext cx="1457325" cy="37071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전체적인 난이도 증가</a:t>
            </a:r>
          </a:p>
        </p:txBody>
      </p:sp>
      <p:sp>
        <p:nvSpPr>
          <p:cNvPr id="67" name="직사각형 66">
            <a:extLst>
              <a:ext uri="{FF2B5EF4-FFF2-40B4-BE49-F238E27FC236}">
                <a16:creationId xmlns:a16="http://schemas.microsoft.com/office/drawing/2014/main" id="{EA25DE10-1944-4313-8951-5A30471ABF8C}"/>
              </a:ext>
            </a:extLst>
          </p:cNvPr>
          <p:cNvSpPr/>
          <p:nvPr/>
        </p:nvSpPr>
        <p:spPr>
          <a:xfrm>
            <a:off x="9594994" y="2986410"/>
            <a:ext cx="1457325" cy="37071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실질적인 난이도 증가</a:t>
            </a:r>
          </a:p>
        </p:txBody>
      </p:sp>
    </p:spTree>
    <p:extLst>
      <p:ext uri="{BB962C8B-B14F-4D97-AF65-F5344CB8AC3E}">
        <p14:creationId xmlns:p14="http://schemas.microsoft.com/office/powerpoint/2010/main" val="387048210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AD0ABB6-4522-74A7-11CD-AC2D4E9CBDD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사각형: 잘린 대각선 방향 모서리 1">
            <a:extLst>
              <a:ext uri="{FF2B5EF4-FFF2-40B4-BE49-F238E27FC236}">
                <a16:creationId xmlns:a16="http://schemas.microsoft.com/office/drawing/2014/main" id="{4459102A-5AB6-C629-B58C-A2EC6294B42C}"/>
              </a:ext>
            </a:extLst>
          </p:cNvPr>
          <p:cNvSpPr/>
          <p:nvPr/>
        </p:nvSpPr>
        <p:spPr>
          <a:xfrm>
            <a:off x="212436" y="230909"/>
            <a:ext cx="11767127" cy="6437746"/>
          </a:xfrm>
          <a:prstGeom prst="snip2DiagRect">
            <a:avLst>
              <a:gd name="adj1" fmla="val 0"/>
              <a:gd name="adj2" fmla="val 6911"/>
            </a:avLst>
          </a:prstGeom>
          <a:noFill/>
          <a:ln w="539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9ADEA3E1-6F85-3697-DDF4-923242FB7B92}"/>
              </a:ext>
            </a:extLst>
          </p:cNvPr>
          <p:cNvSpPr/>
          <p:nvPr/>
        </p:nvSpPr>
        <p:spPr>
          <a:xfrm>
            <a:off x="800100" y="491836"/>
            <a:ext cx="10672401" cy="43208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r>
              <a:rPr lang="ko-KR" altLang="en-US" dirty="0">
                <a:solidFill>
                  <a:schemeClr val="tx1"/>
                </a:solidFill>
                <a:latin typeface="페이퍼로지 6 SemiBold" pitchFamily="2" charset="-127"/>
                <a:ea typeface="페이퍼로지 6 SemiBold" pitchFamily="2" charset="-127"/>
                <a:cs typeface="Pretendard Medium" panose="02000603000000020004" pitchFamily="2" charset="-127"/>
              </a:rPr>
              <a:t>무한 모드 플레이 루프</a:t>
            </a:r>
          </a:p>
        </p:txBody>
      </p:sp>
      <p:sp>
        <p:nvSpPr>
          <p:cNvPr id="4" name="다이아몬드 3">
            <a:extLst>
              <a:ext uri="{FF2B5EF4-FFF2-40B4-BE49-F238E27FC236}">
                <a16:creationId xmlns:a16="http://schemas.microsoft.com/office/drawing/2014/main" id="{6B787F7B-B14F-EEDD-005E-E5628051CD77}"/>
              </a:ext>
            </a:extLst>
          </p:cNvPr>
          <p:cNvSpPr/>
          <p:nvPr/>
        </p:nvSpPr>
        <p:spPr>
          <a:xfrm>
            <a:off x="430718" y="563491"/>
            <a:ext cx="288780" cy="288780"/>
          </a:xfrm>
          <a:prstGeom prst="diamond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endParaRPr lang="ko-KR" altLang="en-US" sz="1600" dirty="0">
              <a:solidFill>
                <a:schemeClr val="tx1"/>
              </a:solidFill>
              <a:latin typeface="페이퍼로지 5 Medium" pitchFamily="2" charset="-127"/>
              <a:ea typeface="페이퍼로지 5 Medium" pitchFamily="2" charset="-127"/>
              <a:cs typeface="Pretendard Medium" panose="02000603000000020004" pitchFamily="2" charset="-127"/>
            </a:endParaRPr>
          </a:p>
        </p:txBody>
      </p:sp>
      <p:sp>
        <p:nvSpPr>
          <p:cNvPr id="5" name="사각형: 둥근 모서리 4">
            <a:extLst>
              <a:ext uri="{FF2B5EF4-FFF2-40B4-BE49-F238E27FC236}">
                <a16:creationId xmlns:a16="http://schemas.microsoft.com/office/drawing/2014/main" id="{22A07BE3-BE37-6572-F52B-FBCF1922EDCC}"/>
              </a:ext>
            </a:extLst>
          </p:cNvPr>
          <p:cNvSpPr/>
          <p:nvPr/>
        </p:nvSpPr>
        <p:spPr>
          <a:xfrm>
            <a:off x="2143595" y="1416913"/>
            <a:ext cx="1175977" cy="432089"/>
          </a:xfrm>
          <a:prstGeom prst="roundRect">
            <a:avLst/>
          </a:prstGeom>
          <a:solidFill>
            <a:schemeClr val="accent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bg1"/>
                </a:solidFill>
                <a:latin typeface="페이퍼로지 4 Regular" pitchFamily="2" charset="-127"/>
                <a:ea typeface="페이퍼로지 4 Regular" pitchFamily="2" charset="-127"/>
              </a:rPr>
              <a:t>시작</a:t>
            </a: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9FBD3A61-21D5-3370-E956-6CF20A68B188}"/>
              </a:ext>
            </a:extLst>
          </p:cNvPr>
          <p:cNvSpPr/>
          <p:nvPr/>
        </p:nvSpPr>
        <p:spPr>
          <a:xfrm>
            <a:off x="2041022" y="2523329"/>
            <a:ext cx="1381125" cy="432089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파티 구성</a:t>
            </a:r>
            <a:br>
              <a:rPr lang="en-US" altLang="ko-KR" sz="12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</a:br>
            <a:r>
              <a:rPr lang="en-US" altLang="ko-KR" sz="12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(</a:t>
            </a:r>
            <a:r>
              <a:rPr lang="ko-KR" altLang="en-US" sz="12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메인 </a:t>
            </a:r>
            <a:r>
              <a:rPr lang="en-US" altLang="ko-KR" sz="12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1, </a:t>
            </a:r>
            <a:r>
              <a:rPr lang="ko-KR" altLang="en-US" sz="12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서브 </a:t>
            </a:r>
            <a:r>
              <a:rPr lang="en-US" altLang="ko-KR" sz="12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2)</a:t>
            </a:r>
            <a:endParaRPr lang="ko-KR" altLang="en-US" sz="1200" dirty="0">
              <a:solidFill>
                <a:schemeClr val="tx1"/>
              </a:solidFill>
              <a:latin typeface="페이퍼로지 4 Regular" pitchFamily="2" charset="-127"/>
              <a:ea typeface="페이퍼로지 4 Regular" pitchFamily="2" charset="-127"/>
            </a:endParaRPr>
          </a:p>
        </p:txBody>
      </p:sp>
      <p:sp>
        <p:nvSpPr>
          <p:cNvPr id="7" name="사각형: 둥근 모서리 6">
            <a:extLst>
              <a:ext uri="{FF2B5EF4-FFF2-40B4-BE49-F238E27FC236}">
                <a16:creationId xmlns:a16="http://schemas.microsoft.com/office/drawing/2014/main" id="{014D6F03-D1BD-EF4F-3A92-F9F4E4529D62}"/>
              </a:ext>
            </a:extLst>
          </p:cNvPr>
          <p:cNvSpPr/>
          <p:nvPr/>
        </p:nvSpPr>
        <p:spPr>
          <a:xfrm>
            <a:off x="9175026" y="2530974"/>
            <a:ext cx="1175977" cy="432089"/>
          </a:xfrm>
          <a:prstGeom prst="roundRect">
            <a:avLst/>
          </a:prstGeom>
          <a:solidFill>
            <a:schemeClr val="accent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bg1"/>
                </a:solidFill>
                <a:latin typeface="페이퍼로지 4 Regular" pitchFamily="2" charset="-127"/>
                <a:ea typeface="페이퍼로지 4 Regular" pitchFamily="2" charset="-127"/>
              </a:rPr>
              <a:t>종료</a:t>
            </a:r>
          </a:p>
        </p:txBody>
      </p:sp>
      <p:cxnSp>
        <p:nvCxnSpPr>
          <p:cNvPr id="8" name="직선 화살표 연결선 7">
            <a:extLst>
              <a:ext uri="{FF2B5EF4-FFF2-40B4-BE49-F238E27FC236}">
                <a16:creationId xmlns:a16="http://schemas.microsoft.com/office/drawing/2014/main" id="{0D7F2007-0221-F5B3-155E-2AB5082777E9}"/>
              </a:ext>
            </a:extLst>
          </p:cNvPr>
          <p:cNvCxnSpPr>
            <a:cxnSpLocks/>
            <a:stCxn id="5" idx="2"/>
            <a:endCxn id="6" idx="0"/>
          </p:cNvCxnSpPr>
          <p:nvPr/>
        </p:nvCxnSpPr>
        <p:spPr>
          <a:xfrm>
            <a:off x="2731584" y="1849002"/>
            <a:ext cx="1" cy="67432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1" name="순서도: 판단 10">
            <a:extLst>
              <a:ext uri="{FF2B5EF4-FFF2-40B4-BE49-F238E27FC236}">
                <a16:creationId xmlns:a16="http://schemas.microsoft.com/office/drawing/2014/main" id="{3E801A31-327C-AF5E-BCC1-E26ECD50C7CC}"/>
              </a:ext>
            </a:extLst>
          </p:cNvPr>
          <p:cNvSpPr/>
          <p:nvPr/>
        </p:nvSpPr>
        <p:spPr>
          <a:xfrm>
            <a:off x="6450699" y="2478373"/>
            <a:ext cx="1447800" cy="522001"/>
          </a:xfrm>
          <a:prstGeom prst="flowChartDecision">
            <a:avLst/>
          </a:prstGeom>
          <a:solidFill>
            <a:schemeClr val="accent6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5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사망 </a:t>
            </a:r>
            <a:r>
              <a:rPr lang="en-US" altLang="ko-KR" sz="105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or </a:t>
            </a:r>
            <a:r>
              <a:rPr lang="ko-KR" altLang="en-US" sz="105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중단 </a:t>
            </a:r>
            <a:r>
              <a:rPr lang="en-US" altLang="ko-KR" sz="105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or</a:t>
            </a:r>
          </a:p>
          <a:p>
            <a:pPr algn="ctr"/>
            <a:r>
              <a:rPr lang="ko-KR" altLang="en-US" sz="105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생존</a:t>
            </a: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8BC326F9-5D2C-6C84-D0F1-3D749BB4E32F}"/>
              </a:ext>
            </a:extLst>
          </p:cNvPr>
          <p:cNvSpPr/>
          <p:nvPr/>
        </p:nvSpPr>
        <p:spPr>
          <a:xfrm>
            <a:off x="4249486" y="2530974"/>
            <a:ext cx="1381125" cy="432089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웨이브 시작</a:t>
            </a:r>
          </a:p>
        </p:txBody>
      </p:sp>
      <p:cxnSp>
        <p:nvCxnSpPr>
          <p:cNvPr id="17" name="직선 화살표 연결선 16">
            <a:extLst>
              <a:ext uri="{FF2B5EF4-FFF2-40B4-BE49-F238E27FC236}">
                <a16:creationId xmlns:a16="http://schemas.microsoft.com/office/drawing/2014/main" id="{664D112B-B98F-9F9D-CCD8-58500061C8EF}"/>
              </a:ext>
            </a:extLst>
          </p:cNvPr>
          <p:cNvCxnSpPr>
            <a:stCxn id="6" idx="3"/>
            <a:endCxn id="13" idx="1"/>
          </p:cNvCxnSpPr>
          <p:nvPr/>
        </p:nvCxnSpPr>
        <p:spPr>
          <a:xfrm>
            <a:off x="3422147" y="2739374"/>
            <a:ext cx="827339" cy="764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9" name="직선 화살표 연결선 18">
            <a:extLst>
              <a:ext uri="{FF2B5EF4-FFF2-40B4-BE49-F238E27FC236}">
                <a16:creationId xmlns:a16="http://schemas.microsoft.com/office/drawing/2014/main" id="{F52D1778-A0BC-3619-E2B6-790FCECAB0CB}"/>
              </a:ext>
            </a:extLst>
          </p:cNvPr>
          <p:cNvCxnSpPr>
            <a:cxnSpLocks/>
            <a:stCxn id="13" idx="3"/>
            <a:endCxn id="11" idx="1"/>
          </p:cNvCxnSpPr>
          <p:nvPr/>
        </p:nvCxnSpPr>
        <p:spPr>
          <a:xfrm flipV="1">
            <a:off x="5630611" y="2739374"/>
            <a:ext cx="820088" cy="764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6" name="직선 화살표 연결선 25">
            <a:extLst>
              <a:ext uri="{FF2B5EF4-FFF2-40B4-BE49-F238E27FC236}">
                <a16:creationId xmlns:a16="http://schemas.microsoft.com/office/drawing/2014/main" id="{453FD04E-F295-AABB-B202-6FEC8EB439DA}"/>
              </a:ext>
            </a:extLst>
          </p:cNvPr>
          <p:cNvCxnSpPr>
            <a:stCxn id="11" idx="3"/>
            <a:endCxn id="7" idx="1"/>
          </p:cNvCxnSpPr>
          <p:nvPr/>
        </p:nvCxnSpPr>
        <p:spPr>
          <a:xfrm>
            <a:off x="7898499" y="2739374"/>
            <a:ext cx="1276527" cy="764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4" name="직사각형 33">
            <a:extLst>
              <a:ext uri="{FF2B5EF4-FFF2-40B4-BE49-F238E27FC236}">
                <a16:creationId xmlns:a16="http://schemas.microsoft.com/office/drawing/2014/main" id="{03482F86-57A8-F329-1FA9-7F362AA678CD}"/>
              </a:ext>
            </a:extLst>
          </p:cNvPr>
          <p:cNvSpPr/>
          <p:nvPr/>
        </p:nvSpPr>
        <p:spPr>
          <a:xfrm>
            <a:off x="581025" y="4179595"/>
            <a:ext cx="10982325" cy="202499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§"/>
            </a:pPr>
            <a:r>
              <a:rPr lang="ko-KR" altLang="en-US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파티 구성 후 웨이브 시작</a:t>
            </a:r>
            <a:r>
              <a:rPr lang="en-US" altLang="ko-KR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.</a:t>
            </a: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§"/>
            </a:pPr>
            <a:r>
              <a:rPr lang="ko-KR" altLang="en-US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웨이브 진행 중 사망한 경우</a:t>
            </a:r>
            <a:r>
              <a:rPr lang="en-US" altLang="ko-KR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, </a:t>
            </a:r>
            <a:r>
              <a:rPr lang="ko-KR" altLang="en-US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획득 점수와 세이브 최고 기록을 비교</a:t>
            </a:r>
            <a:r>
              <a:rPr lang="en-US" altLang="ko-KR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, </a:t>
            </a:r>
            <a:r>
              <a:rPr lang="ko-KR" altLang="en-US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획득 점수가 더 클 경우</a:t>
            </a:r>
            <a:r>
              <a:rPr lang="en-US" altLang="ko-KR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, </a:t>
            </a:r>
            <a:r>
              <a:rPr lang="ko-KR" altLang="en-US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획득 점수를 세이브 최고 기록에 저장하고 루프 종료</a:t>
            </a:r>
            <a:r>
              <a:rPr lang="en-US" altLang="ko-KR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.</a:t>
            </a: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§"/>
            </a:pPr>
            <a:r>
              <a:rPr lang="ko-KR" altLang="en-US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웨이브 진행 중 플레이어가 직접 중단할 경우</a:t>
            </a:r>
            <a:r>
              <a:rPr lang="en-US" altLang="ko-KR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, </a:t>
            </a:r>
            <a:r>
              <a:rPr lang="ko-KR" altLang="en-US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획득한 점수를 세이브에 반영하지 않고 루프 종료</a:t>
            </a:r>
            <a:r>
              <a:rPr lang="en-US" altLang="ko-KR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.</a:t>
            </a: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§"/>
            </a:pPr>
            <a:r>
              <a:rPr lang="ko-KR" altLang="en-US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웨이브에서 생존할 경우</a:t>
            </a:r>
            <a:r>
              <a:rPr lang="en-US" altLang="ko-KR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, </a:t>
            </a:r>
            <a:r>
              <a:rPr lang="ko-KR" altLang="en-US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난이도 증가 및 웨이브 시작으로 </a:t>
            </a:r>
            <a:r>
              <a:rPr lang="ko-KR" altLang="en-US" sz="1400" dirty="0" err="1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돌아감</a:t>
            </a:r>
            <a:r>
              <a:rPr lang="en-US" altLang="ko-KR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.</a:t>
            </a:r>
            <a:endParaRPr lang="ko-KR" altLang="en-US" sz="1400" dirty="0">
              <a:solidFill>
                <a:schemeClr val="tx1"/>
              </a:solidFill>
              <a:latin typeface="페이퍼로지 4 Regular" pitchFamily="2" charset="-127"/>
              <a:ea typeface="페이퍼로지 4 Regular" pitchFamily="2" charset="-127"/>
            </a:endParaRP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59626708-05CD-40B0-88DC-99BFA4EDB8D5}"/>
              </a:ext>
            </a:extLst>
          </p:cNvPr>
          <p:cNvSpPr/>
          <p:nvPr/>
        </p:nvSpPr>
        <p:spPr>
          <a:xfrm>
            <a:off x="8301874" y="2611177"/>
            <a:ext cx="469776" cy="27168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중단</a:t>
            </a:r>
          </a:p>
        </p:txBody>
      </p:sp>
      <p:cxnSp>
        <p:nvCxnSpPr>
          <p:cNvPr id="29" name="연결선: 꺾임 28">
            <a:extLst>
              <a:ext uri="{FF2B5EF4-FFF2-40B4-BE49-F238E27FC236}">
                <a16:creationId xmlns:a16="http://schemas.microsoft.com/office/drawing/2014/main" id="{5468F9B2-0BEA-161B-2DBE-CD23AD32179B}"/>
              </a:ext>
            </a:extLst>
          </p:cNvPr>
          <p:cNvCxnSpPr>
            <a:cxnSpLocks/>
            <a:stCxn id="11" idx="2"/>
            <a:endCxn id="13" idx="2"/>
          </p:cNvCxnSpPr>
          <p:nvPr/>
        </p:nvCxnSpPr>
        <p:spPr>
          <a:xfrm rot="5400000" flipH="1">
            <a:off x="6038668" y="1864444"/>
            <a:ext cx="37311" cy="2234550"/>
          </a:xfrm>
          <a:prstGeom prst="bentConnector3">
            <a:avLst>
              <a:gd name="adj1" fmla="val -1889148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2" name="연결선: 꺾임 31">
            <a:extLst>
              <a:ext uri="{FF2B5EF4-FFF2-40B4-BE49-F238E27FC236}">
                <a16:creationId xmlns:a16="http://schemas.microsoft.com/office/drawing/2014/main" id="{557CFC17-9AD2-DF43-6C12-E6B1E3B43ADA}"/>
              </a:ext>
            </a:extLst>
          </p:cNvPr>
          <p:cNvCxnSpPr>
            <a:stCxn id="11" idx="0"/>
            <a:endCxn id="7" idx="0"/>
          </p:cNvCxnSpPr>
          <p:nvPr/>
        </p:nvCxnSpPr>
        <p:spPr>
          <a:xfrm rot="16200000" flipH="1">
            <a:off x="8442506" y="1210465"/>
            <a:ext cx="52601" cy="2588416"/>
          </a:xfrm>
          <a:prstGeom prst="bentConnector3">
            <a:avLst>
              <a:gd name="adj1" fmla="val -1774597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1" name="직사각형 40">
            <a:extLst>
              <a:ext uri="{FF2B5EF4-FFF2-40B4-BE49-F238E27FC236}">
                <a16:creationId xmlns:a16="http://schemas.microsoft.com/office/drawing/2014/main" id="{0AF466DF-05B4-AF50-6A43-F78080A138C5}"/>
              </a:ext>
            </a:extLst>
          </p:cNvPr>
          <p:cNvSpPr/>
          <p:nvPr/>
        </p:nvSpPr>
        <p:spPr>
          <a:xfrm>
            <a:off x="6946412" y="3157318"/>
            <a:ext cx="456372" cy="27168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생존</a:t>
            </a:r>
          </a:p>
        </p:txBody>
      </p:sp>
      <p:sp>
        <p:nvSpPr>
          <p:cNvPr id="43" name="직사각형 42">
            <a:extLst>
              <a:ext uri="{FF2B5EF4-FFF2-40B4-BE49-F238E27FC236}">
                <a16:creationId xmlns:a16="http://schemas.microsoft.com/office/drawing/2014/main" id="{79B30BD5-4CB9-DA03-6F54-2367DD60101E}"/>
              </a:ext>
            </a:extLst>
          </p:cNvPr>
          <p:cNvSpPr/>
          <p:nvPr/>
        </p:nvSpPr>
        <p:spPr>
          <a:xfrm>
            <a:off x="6946412" y="1960739"/>
            <a:ext cx="456372" cy="27168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사망</a:t>
            </a:r>
          </a:p>
        </p:txBody>
      </p:sp>
      <p:sp>
        <p:nvSpPr>
          <p:cNvPr id="45" name="직사각형 44">
            <a:extLst>
              <a:ext uri="{FF2B5EF4-FFF2-40B4-BE49-F238E27FC236}">
                <a16:creationId xmlns:a16="http://schemas.microsoft.com/office/drawing/2014/main" id="{4DB6B951-772B-D3F1-0484-77A9CE61E0A3}"/>
              </a:ext>
            </a:extLst>
          </p:cNvPr>
          <p:cNvSpPr/>
          <p:nvPr/>
        </p:nvSpPr>
        <p:spPr>
          <a:xfrm>
            <a:off x="7402784" y="1194186"/>
            <a:ext cx="2131738" cy="666396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if </a:t>
            </a:r>
            <a:r>
              <a:rPr lang="ko-KR" altLang="en-US" sz="12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획득점수 </a:t>
            </a:r>
            <a:r>
              <a:rPr lang="en-US" altLang="ko-KR" sz="12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&gt; </a:t>
            </a:r>
            <a:r>
              <a:rPr lang="ko-KR" altLang="en-US" sz="12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세이브 최고 기록</a:t>
            </a:r>
            <a:endParaRPr lang="en-US" altLang="ko-KR" sz="1200" dirty="0">
              <a:solidFill>
                <a:schemeClr val="tx1"/>
              </a:solidFill>
              <a:latin typeface="페이퍼로지 4 Regular" pitchFamily="2" charset="-127"/>
              <a:ea typeface="페이퍼로지 4 Regular" pitchFamily="2" charset="-127"/>
            </a:endParaRPr>
          </a:p>
          <a:p>
            <a:pPr algn="ctr"/>
            <a:r>
              <a:rPr lang="ko-KR" altLang="en-US" sz="12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최고 기록 </a:t>
            </a:r>
            <a:r>
              <a:rPr lang="en-US" altLang="ko-KR" sz="12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= </a:t>
            </a:r>
            <a:r>
              <a:rPr lang="ko-KR" altLang="en-US" sz="12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획득 점수</a:t>
            </a:r>
            <a:endParaRPr lang="en-US" altLang="ko-KR" sz="1200" dirty="0">
              <a:solidFill>
                <a:schemeClr val="tx1"/>
              </a:solidFill>
              <a:latin typeface="페이퍼로지 4 Regular" pitchFamily="2" charset="-127"/>
              <a:ea typeface="페이퍼로지 4 Regular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55955380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EAF34E3-84F9-16EF-96AA-915B2008B99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사각형: 잘린 대각선 방향 모서리 1">
            <a:extLst>
              <a:ext uri="{FF2B5EF4-FFF2-40B4-BE49-F238E27FC236}">
                <a16:creationId xmlns:a16="http://schemas.microsoft.com/office/drawing/2014/main" id="{6E76BD39-5F55-F9F1-3C4C-8F8D69A52221}"/>
              </a:ext>
            </a:extLst>
          </p:cNvPr>
          <p:cNvSpPr/>
          <p:nvPr/>
        </p:nvSpPr>
        <p:spPr>
          <a:xfrm>
            <a:off x="212436" y="230909"/>
            <a:ext cx="11767127" cy="6437746"/>
          </a:xfrm>
          <a:prstGeom prst="snip2DiagRect">
            <a:avLst>
              <a:gd name="adj1" fmla="val 0"/>
              <a:gd name="adj2" fmla="val 6911"/>
            </a:avLst>
          </a:prstGeom>
          <a:noFill/>
          <a:ln w="539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64E24598-FE08-AFAE-BAAB-963E32E105BD}"/>
              </a:ext>
            </a:extLst>
          </p:cNvPr>
          <p:cNvSpPr/>
          <p:nvPr/>
        </p:nvSpPr>
        <p:spPr>
          <a:xfrm>
            <a:off x="800100" y="491836"/>
            <a:ext cx="10672401" cy="43208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r>
              <a:rPr lang="ko-KR" altLang="en-US" dirty="0">
                <a:solidFill>
                  <a:schemeClr val="tx1"/>
                </a:solidFill>
                <a:latin typeface="페이퍼로지 6 SemiBold" pitchFamily="2" charset="-127"/>
                <a:ea typeface="페이퍼로지 6 SemiBold" pitchFamily="2" charset="-127"/>
                <a:cs typeface="Pretendard Medium" panose="02000603000000020004" pitchFamily="2" charset="-127"/>
              </a:rPr>
              <a:t>속성 시스템</a:t>
            </a:r>
          </a:p>
        </p:txBody>
      </p:sp>
      <p:sp>
        <p:nvSpPr>
          <p:cNvPr id="4" name="다이아몬드 3">
            <a:extLst>
              <a:ext uri="{FF2B5EF4-FFF2-40B4-BE49-F238E27FC236}">
                <a16:creationId xmlns:a16="http://schemas.microsoft.com/office/drawing/2014/main" id="{3F18B583-7697-1574-5AB5-84778966551B}"/>
              </a:ext>
            </a:extLst>
          </p:cNvPr>
          <p:cNvSpPr/>
          <p:nvPr/>
        </p:nvSpPr>
        <p:spPr>
          <a:xfrm>
            <a:off x="430718" y="563491"/>
            <a:ext cx="288780" cy="288780"/>
          </a:xfrm>
          <a:prstGeom prst="diamond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endParaRPr lang="ko-KR" altLang="en-US" sz="1600" dirty="0">
              <a:solidFill>
                <a:schemeClr val="tx1"/>
              </a:solidFill>
              <a:latin typeface="페이퍼로지 5 Medium" pitchFamily="2" charset="-127"/>
              <a:ea typeface="페이퍼로지 5 Medium" pitchFamily="2" charset="-127"/>
              <a:cs typeface="Pretendard Medium" panose="02000603000000020004" pitchFamily="2" charset="-127"/>
            </a:endParaRPr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FB56562F-377F-0134-7079-5FECB659D68C}"/>
              </a:ext>
            </a:extLst>
          </p:cNvPr>
          <p:cNvGrpSpPr/>
          <p:nvPr/>
        </p:nvGrpSpPr>
        <p:grpSpPr>
          <a:xfrm>
            <a:off x="7550786" y="1571825"/>
            <a:ext cx="3034027" cy="3755914"/>
            <a:chOff x="0" y="0"/>
            <a:chExt cx="895350" cy="1155700"/>
          </a:xfrm>
        </p:grpSpPr>
        <p:grpSp>
          <p:nvGrpSpPr>
            <p:cNvPr id="6" name="그룹 5">
              <a:extLst>
                <a:ext uri="{FF2B5EF4-FFF2-40B4-BE49-F238E27FC236}">
                  <a16:creationId xmlns:a16="http://schemas.microsoft.com/office/drawing/2014/main" id="{DD235670-D8C1-5BCA-2375-A0D137ADAA46}"/>
                </a:ext>
              </a:extLst>
            </p:cNvPr>
            <p:cNvGrpSpPr/>
            <p:nvPr/>
          </p:nvGrpSpPr>
          <p:grpSpPr>
            <a:xfrm>
              <a:off x="0" y="0"/>
              <a:ext cx="895350" cy="704850"/>
              <a:chOff x="0" y="0"/>
              <a:chExt cx="895350" cy="704850"/>
            </a:xfrm>
          </p:grpSpPr>
          <p:sp>
            <p:nvSpPr>
              <p:cNvPr id="12" name="타원 11">
                <a:extLst>
                  <a:ext uri="{FF2B5EF4-FFF2-40B4-BE49-F238E27FC236}">
                    <a16:creationId xmlns:a16="http://schemas.microsoft.com/office/drawing/2014/main" id="{9580FA7B-C1C1-8BDA-1EFE-BB57F0D4EEBA}"/>
                  </a:ext>
                </a:extLst>
              </p:cNvPr>
              <p:cNvSpPr/>
              <p:nvPr/>
            </p:nvSpPr>
            <p:spPr>
              <a:xfrm>
                <a:off x="355600" y="0"/>
                <a:ext cx="228600" cy="254000"/>
              </a:xfrm>
              <a:prstGeom prst="ellipse">
                <a:avLst/>
              </a:prstGeom>
              <a:solidFill>
                <a:srgbClr val="FF0000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>
                <a:lvl1pPr marL="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l"/>
                <a:endParaRPr lang="ko-KR" altLang="en-US" sz="1100">
                  <a:solidFill>
                    <a:srgbClr val="FF0000"/>
                  </a:solidFill>
                </a:endParaRPr>
              </a:p>
            </p:txBody>
          </p:sp>
          <p:sp>
            <p:nvSpPr>
              <p:cNvPr id="13" name="타원 12">
                <a:extLst>
                  <a:ext uri="{FF2B5EF4-FFF2-40B4-BE49-F238E27FC236}">
                    <a16:creationId xmlns:a16="http://schemas.microsoft.com/office/drawing/2014/main" id="{7991ADC4-D89D-2B5D-1674-3331094B1A4A}"/>
                  </a:ext>
                </a:extLst>
              </p:cNvPr>
              <p:cNvSpPr/>
              <p:nvPr/>
            </p:nvSpPr>
            <p:spPr>
              <a:xfrm>
                <a:off x="0" y="444500"/>
                <a:ext cx="228600" cy="254000"/>
              </a:xfrm>
              <a:prstGeom prst="ellipse">
                <a:avLst/>
              </a:prstGeom>
              <a:solidFill>
                <a:srgbClr val="92D050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>
                <a:lvl1pPr marL="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l"/>
                <a:endParaRPr lang="ko-KR" altLang="en-US" sz="1100" dirty="0"/>
              </a:p>
            </p:txBody>
          </p:sp>
          <p:sp>
            <p:nvSpPr>
              <p:cNvPr id="14" name="타원 13">
                <a:extLst>
                  <a:ext uri="{FF2B5EF4-FFF2-40B4-BE49-F238E27FC236}">
                    <a16:creationId xmlns:a16="http://schemas.microsoft.com/office/drawing/2014/main" id="{0B81387B-2487-E451-4D44-E42C9391BBBA}"/>
                  </a:ext>
                </a:extLst>
              </p:cNvPr>
              <p:cNvSpPr/>
              <p:nvPr/>
            </p:nvSpPr>
            <p:spPr>
              <a:xfrm>
                <a:off x="666750" y="450850"/>
                <a:ext cx="228600" cy="254000"/>
              </a:xfrm>
              <a:prstGeom prst="ellipse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>
                <a:lvl1pPr marL="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l"/>
                <a:endParaRPr lang="ko-KR" altLang="en-US" sz="1100"/>
              </a:p>
            </p:txBody>
          </p:sp>
          <p:cxnSp>
            <p:nvCxnSpPr>
              <p:cNvPr id="15" name="직선 화살표 연결선 14">
                <a:extLst>
                  <a:ext uri="{FF2B5EF4-FFF2-40B4-BE49-F238E27FC236}">
                    <a16:creationId xmlns:a16="http://schemas.microsoft.com/office/drawing/2014/main" id="{ED9677EF-30A4-A704-B890-DB9B0B081768}"/>
                  </a:ext>
                </a:extLst>
              </p:cNvPr>
              <p:cNvCxnSpPr>
                <a:stCxn id="12" idx="5"/>
                <a:endCxn id="14" idx="1"/>
              </p:cNvCxnSpPr>
              <p:nvPr/>
            </p:nvCxnSpPr>
            <p:spPr>
              <a:xfrm>
                <a:off x="550722" y="216803"/>
                <a:ext cx="149506" cy="271244"/>
              </a:xfrm>
              <a:prstGeom prst="straightConnector1">
                <a:avLst/>
              </a:prstGeom>
              <a:ln>
                <a:headEnd type="triangle"/>
                <a:tailEnd type="none"/>
              </a:ln>
            </p:spPr>
            <p:style>
              <a:lnRef idx="3">
                <a:schemeClr val="dk1"/>
              </a:lnRef>
              <a:fillRef idx="0">
                <a:schemeClr val="dk1"/>
              </a:fillRef>
              <a:effectRef idx="2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6" name="직선 화살표 연결선 15">
                <a:extLst>
                  <a:ext uri="{FF2B5EF4-FFF2-40B4-BE49-F238E27FC236}">
                    <a16:creationId xmlns:a16="http://schemas.microsoft.com/office/drawing/2014/main" id="{C2B85DC6-CCB3-E7B0-F4C9-CA19341BB2E7}"/>
                  </a:ext>
                </a:extLst>
              </p:cNvPr>
              <p:cNvCxnSpPr>
                <a:stCxn id="14" idx="2"/>
                <a:endCxn id="13" idx="6"/>
              </p:cNvCxnSpPr>
              <p:nvPr/>
            </p:nvCxnSpPr>
            <p:spPr>
              <a:xfrm flipH="1" flipV="1">
                <a:off x="228600" y="571500"/>
                <a:ext cx="438150" cy="6350"/>
              </a:xfrm>
              <a:prstGeom prst="straightConnector1">
                <a:avLst/>
              </a:prstGeom>
              <a:ln>
                <a:headEnd type="triangle"/>
                <a:tailEnd type="none"/>
              </a:ln>
            </p:spPr>
            <p:style>
              <a:lnRef idx="3">
                <a:schemeClr val="dk1"/>
              </a:lnRef>
              <a:fillRef idx="0">
                <a:schemeClr val="dk1"/>
              </a:fillRef>
              <a:effectRef idx="2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7" name="직선 화살표 연결선 16">
                <a:extLst>
                  <a:ext uri="{FF2B5EF4-FFF2-40B4-BE49-F238E27FC236}">
                    <a16:creationId xmlns:a16="http://schemas.microsoft.com/office/drawing/2014/main" id="{794CCC97-7FAB-851B-776D-6C328EFE8A1D}"/>
                  </a:ext>
                </a:extLst>
              </p:cNvPr>
              <p:cNvCxnSpPr>
                <a:stCxn id="13" idx="7"/>
                <a:endCxn id="12" idx="3"/>
              </p:cNvCxnSpPr>
              <p:nvPr/>
            </p:nvCxnSpPr>
            <p:spPr>
              <a:xfrm flipV="1">
                <a:off x="195122" y="216803"/>
                <a:ext cx="193956" cy="264894"/>
              </a:xfrm>
              <a:prstGeom prst="straightConnector1">
                <a:avLst/>
              </a:prstGeom>
              <a:ln>
                <a:headEnd type="triangle"/>
                <a:tailEnd type="none"/>
              </a:ln>
            </p:spPr>
            <p:style>
              <a:lnRef idx="3">
                <a:schemeClr val="dk1"/>
              </a:lnRef>
              <a:fillRef idx="0">
                <a:schemeClr val="dk1"/>
              </a:fillRef>
              <a:effectRef idx="2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7" name="그룹 6">
              <a:extLst>
                <a:ext uri="{FF2B5EF4-FFF2-40B4-BE49-F238E27FC236}">
                  <a16:creationId xmlns:a16="http://schemas.microsoft.com/office/drawing/2014/main" id="{C1FF96E1-E316-9B44-424F-FF3C2C60FE71}"/>
                </a:ext>
              </a:extLst>
            </p:cNvPr>
            <p:cNvGrpSpPr/>
            <p:nvPr/>
          </p:nvGrpSpPr>
          <p:grpSpPr>
            <a:xfrm>
              <a:off x="12700" y="895350"/>
              <a:ext cx="882650" cy="260350"/>
              <a:chOff x="12700" y="895350"/>
              <a:chExt cx="882650" cy="260350"/>
            </a:xfrm>
          </p:grpSpPr>
          <p:sp>
            <p:nvSpPr>
              <p:cNvPr id="8" name="타원 7">
                <a:extLst>
                  <a:ext uri="{FF2B5EF4-FFF2-40B4-BE49-F238E27FC236}">
                    <a16:creationId xmlns:a16="http://schemas.microsoft.com/office/drawing/2014/main" id="{7E341703-458B-D4EE-F82E-D84F853747F0}"/>
                  </a:ext>
                </a:extLst>
              </p:cNvPr>
              <p:cNvSpPr/>
              <p:nvPr/>
            </p:nvSpPr>
            <p:spPr>
              <a:xfrm>
                <a:off x="12700" y="901700"/>
                <a:ext cx="228600" cy="254000"/>
              </a:xfrm>
              <a:prstGeom prst="ellipse">
                <a:avLst/>
              </a:prstGeom>
              <a:solidFill>
                <a:srgbClr val="FFFF00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>
                <a:lvl1pPr marL="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l"/>
                <a:endParaRPr lang="ko-KR" altLang="en-US" sz="1100"/>
              </a:p>
            </p:txBody>
          </p:sp>
          <p:sp>
            <p:nvSpPr>
              <p:cNvPr id="9" name="타원 8">
                <a:extLst>
                  <a:ext uri="{FF2B5EF4-FFF2-40B4-BE49-F238E27FC236}">
                    <a16:creationId xmlns:a16="http://schemas.microsoft.com/office/drawing/2014/main" id="{F70DA9C4-8B2A-13FE-B8FB-30407608B820}"/>
                  </a:ext>
                </a:extLst>
              </p:cNvPr>
              <p:cNvSpPr/>
              <p:nvPr/>
            </p:nvSpPr>
            <p:spPr>
              <a:xfrm>
                <a:off x="666750" y="895350"/>
                <a:ext cx="228600" cy="254000"/>
              </a:xfrm>
              <a:prstGeom prst="ellipse">
                <a:avLst/>
              </a:prstGeom>
              <a:solidFill>
                <a:srgbClr val="002060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>
                <a:lvl1pPr marL="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l"/>
                <a:endParaRPr lang="ko-KR" altLang="en-US" sz="1100" dirty="0"/>
              </a:p>
            </p:txBody>
          </p:sp>
          <p:cxnSp>
            <p:nvCxnSpPr>
              <p:cNvPr id="10" name="직선 화살표 연결선 9">
                <a:extLst>
                  <a:ext uri="{FF2B5EF4-FFF2-40B4-BE49-F238E27FC236}">
                    <a16:creationId xmlns:a16="http://schemas.microsoft.com/office/drawing/2014/main" id="{9171B38C-8DED-4C0A-2C22-8526250CA969}"/>
                  </a:ext>
                </a:extLst>
              </p:cNvPr>
              <p:cNvCxnSpPr>
                <a:stCxn id="9" idx="1"/>
                <a:endCxn id="8" idx="7"/>
              </p:cNvCxnSpPr>
              <p:nvPr/>
            </p:nvCxnSpPr>
            <p:spPr>
              <a:xfrm flipH="1">
                <a:off x="207822" y="932547"/>
                <a:ext cx="492406" cy="6350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3">
                <a:schemeClr val="dk1"/>
              </a:lnRef>
              <a:fillRef idx="0">
                <a:schemeClr val="dk1"/>
              </a:fillRef>
              <a:effectRef idx="2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1" name="직선 화살표 연결선 10">
                <a:extLst>
                  <a:ext uri="{FF2B5EF4-FFF2-40B4-BE49-F238E27FC236}">
                    <a16:creationId xmlns:a16="http://schemas.microsoft.com/office/drawing/2014/main" id="{AC848B7B-ED3F-65C6-B47E-9CBA5BA64619}"/>
                  </a:ext>
                </a:extLst>
              </p:cNvPr>
              <p:cNvCxnSpPr>
                <a:stCxn id="8" idx="5"/>
                <a:endCxn id="9" idx="3"/>
              </p:cNvCxnSpPr>
              <p:nvPr/>
            </p:nvCxnSpPr>
            <p:spPr>
              <a:xfrm flipV="1">
                <a:off x="207822" y="1112153"/>
                <a:ext cx="492406" cy="6350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3">
                <a:schemeClr val="dk1"/>
              </a:lnRef>
              <a:fillRef idx="0">
                <a:schemeClr val="dk1"/>
              </a:fillRef>
              <a:effectRef idx="2">
                <a:schemeClr val="dk1"/>
              </a:effectRef>
              <a:fontRef idx="minor">
                <a:schemeClr val="tx1"/>
              </a:fontRef>
            </p:style>
          </p:cxnSp>
        </p:grpSp>
      </p:grp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CAAD4334-1CC2-97E5-44A6-BC1F320F5B0D}"/>
              </a:ext>
            </a:extLst>
          </p:cNvPr>
          <p:cNvSpPr/>
          <p:nvPr/>
        </p:nvSpPr>
        <p:spPr>
          <a:xfrm>
            <a:off x="626593" y="1457325"/>
            <a:ext cx="5795602" cy="444817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>
              <a:lnSpc>
                <a:spcPct val="150000"/>
              </a:lnSpc>
            </a:pPr>
            <a:r>
              <a:rPr lang="ko-KR" altLang="en-US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캐릭터 및 몬스터에 </a:t>
            </a:r>
            <a:r>
              <a:rPr lang="ko-KR" altLang="en-US" sz="1400" b="1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속성을 부여</a:t>
            </a:r>
            <a:r>
              <a:rPr lang="ko-KR" altLang="en-US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하고</a:t>
            </a:r>
            <a:r>
              <a:rPr lang="en-US" altLang="ko-KR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, </a:t>
            </a:r>
          </a:p>
          <a:p>
            <a:pPr>
              <a:lnSpc>
                <a:spcPct val="150000"/>
              </a:lnSpc>
            </a:pPr>
            <a:r>
              <a:rPr lang="ko-KR" altLang="en-US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해당 속성에 따라 </a:t>
            </a:r>
            <a:r>
              <a:rPr lang="ko-KR" altLang="en-US" sz="1400" b="1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데미지 증감</a:t>
            </a:r>
            <a:r>
              <a:rPr lang="ko-KR" altLang="en-US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 및 </a:t>
            </a:r>
            <a:r>
              <a:rPr lang="ko-KR" altLang="en-US" sz="1400" b="1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부가 효과</a:t>
            </a:r>
            <a:r>
              <a:rPr lang="ko-KR" altLang="en-US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를 적용하여</a:t>
            </a:r>
            <a:r>
              <a:rPr lang="en-US" altLang="ko-KR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, </a:t>
            </a:r>
          </a:p>
          <a:p>
            <a:pPr>
              <a:lnSpc>
                <a:spcPct val="150000"/>
              </a:lnSpc>
            </a:pPr>
            <a:r>
              <a:rPr lang="ko-KR" altLang="en-US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단순한 탄막 슈팅이 아닌</a:t>
            </a:r>
            <a:r>
              <a:rPr lang="en-US" altLang="ko-KR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, </a:t>
            </a:r>
          </a:p>
          <a:p>
            <a:pPr>
              <a:lnSpc>
                <a:spcPct val="150000"/>
              </a:lnSpc>
            </a:pPr>
            <a:r>
              <a:rPr lang="ko-KR" altLang="en-US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다양한 캐릭터를 통한 </a:t>
            </a:r>
            <a:r>
              <a:rPr lang="ko-KR" altLang="en-US" sz="1400" b="1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전략적인 플레이</a:t>
            </a:r>
            <a:r>
              <a:rPr lang="ko-KR" altLang="en-US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를 가능하게 하였음</a:t>
            </a:r>
            <a:r>
              <a:rPr lang="en-US" altLang="ko-KR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.</a:t>
            </a:r>
          </a:p>
          <a:p>
            <a:pPr>
              <a:lnSpc>
                <a:spcPct val="150000"/>
              </a:lnSpc>
            </a:pPr>
            <a:endParaRPr lang="en-US" altLang="ko-KR" sz="1400" dirty="0">
              <a:solidFill>
                <a:schemeClr val="tx1"/>
              </a:solidFill>
              <a:latin typeface="페이퍼로지 4 Regular" pitchFamily="2" charset="-127"/>
              <a:ea typeface="페이퍼로지 4 Regular" pitchFamily="2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이에 따라 플레이어는 본인이 클리어할 스테이지의 약점 속성에 맞추어 파티 구성을 진행할 수 있음</a:t>
            </a:r>
            <a:r>
              <a:rPr lang="en-US" altLang="ko-KR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.</a:t>
            </a: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00D04720-8FD8-99E8-BEC3-AFCEE90B3B85}"/>
              </a:ext>
            </a:extLst>
          </p:cNvPr>
          <p:cNvSpPr/>
          <p:nvPr/>
        </p:nvSpPr>
        <p:spPr>
          <a:xfrm>
            <a:off x="8028860" y="2529594"/>
            <a:ext cx="1038940" cy="27168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데미지 증가</a:t>
            </a: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3C2715C1-DF3B-AB16-D174-ADCECBF5D9FC}"/>
              </a:ext>
            </a:extLst>
          </p:cNvPr>
          <p:cNvSpPr/>
          <p:nvPr/>
        </p:nvSpPr>
        <p:spPr>
          <a:xfrm>
            <a:off x="9150832" y="2538237"/>
            <a:ext cx="1038940" cy="27168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데미지 증가</a:t>
            </a: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D868940A-7EF1-CA47-2029-919689DBD6FF}"/>
              </a:ext>
            </a:extLst>
          </p:cNvPr>
          <p:cNvSpPr/>
          <p:nvPr/>
        </p:nvSpPr>
        <p:spPr>
          <a:xfrm>
            <a:off x="8598460" y="3258036"/>
            <a:ext cx="938680" cy="27168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데미지 증가</a:t>
            </a:r>
          </a:p>
        </p:txBody>
      </p:sp>
    </p:spTree>
    <p:extLst>
      <p:ext uri="{BB962C8B-B14F-4D97-AF65-F5344CB8AC3E}">
        <p14:creationId xmlns:p14="http://schemas.microsoft.com/office/powerpoint/2010/main" val="210803056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B26008A-F286-C36F-BC2F-4AEB818DEDB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사각형: 잘린 대각선 방향 모서리 1">
            <a:extLst>
              <a:ext uri="{FF2B5EF4-FFF2-40B4-BE49-F238E27FC236}">
                <a16:creationId xmlns:a16="http://schemas.microsoft.com/office/drawing/2014/main" id="{154473FF-704C-0884-ACE8-35BFC7095D71}"/>
              </a:ext>
            </a:extLst>
          </p:cNvPr>
          <p:cNvSpPr/>
          <p:nvPr/>
        </p:nvSpPr>
        <p:spPr>
          <a:xfrm>
            <a:off x="212436" y="230909"/>
            <a:ext cx="11767127" cy="6437746"/>
          </a:xfrm>
          <a:prstGeom prst="snip2DiagRect">
            <a:avLst>
              <a:gd name="adj1" fmla="val 0"/>
              <a:gd name="adj2" fmla="val 6911"/>
            </a:avLst>
          </a:prstGeom>
          <a:noFill/>
          <a:ln w="539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DB5646D9-2490-0171-C9E3-1954619CFE24}"/>
              </a:ext>
            </a:extLst>
          </p:cNvPr>
          <p:cNvSpPr/>
          <p:nvPr/>
        </p:nvSpPr>
        <p:spPr>
          <a:xfrm>
            <a:off x="759799" y="491836"/>
            <a:ext cx="10672401" cy="43208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r>
              <a:rPr lang="ko-KR" altLang="en-US" dirty="0">
                <a:solidFill>
                  <a:schemeClr val="tx1"/>
                </a:solidFill>
                <a:latin typeface="페이퍼로지 6 SemiBold" pitchFamily="2" charset="-127"/>
                <a:ea typeface="페이퍼로지 6 SemiBold" pitchFamily="2" charset="-127"/>
                <a:cs typeface="Pretendard Medium" panose="02000603000000020004" pitchFamily="2" charset="-127"/>
              </a:rPr>
              <a:t>캐릭터</a:t>
            </a:r>
          </a:p>
        </p:txBody>
      </p:sp>
      <p:sp>
        <p:nvSpPr>
          <p:cNvPr id="4" name="다이아몬드 3">
            <a:extLst>
              <a:ext uri="{FF2B5EF4-FFF2-40B4-BE49-F238E27FC236}">
                <a16:creationId xmlns:a16="http://schemas.microsoft.com/office/drawing/2014/main" id="{2DC25657-A616-2273-E395-EE8BC9BA418C}"/>
              </a:ext>
            </a:extLst>
          </p:cNvPr>
          <p:cNvSpPr/>
          <p:nvPr/>
        </p:nvSpPr>
        <p:spPr>
          <a:xfrm>
            <a:off x="430718" y="563491"/>
            <a:ext cx="288780" cy="288780"/>
          </a:xfrm>
          <a:prstGeom prst="diamond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endParaRPr lang="ko-KR" altLang="en-US" sz="1600" dirty="0">
              <a:solidFill>
                <a:schemeClr val="tx1"/>
              </a:solidFill>
              <a:latin typeface="페이퍼로지 5 Medium" pitchFamily="2" charset="-127"/>
              <a:ea typeface="페이퍼로지 5 Medium" pitchFamily="2" charset="-127"/>
              <a:cs typeface="Pretendard Medium" panose="02000603000000020004" pitchFamily="2" charset="-127"/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B82AF1CE-0F17-1493-30C0-1464E782B183}"/>
              </a:ext>
            </a:extLst>
          </p:cNvPr>
          <p:cNvSpPr/>
          <p:nvPr/>
        </p:nvSpPr>
        <p:spPr>
          <a:xfrm>
            <a:off x="575107" y="4575331"/>
            <a:ext cx="11041784" cy="191119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>
              <a:lnSpc>
                <a:spcPct val="200000"/>
              </a:lnSpc>
            </a:pPr>
            <a:r>
              <a:rPr lang="ko-KR" altLang="en-US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 </a:t>
            </a:r>
            <a:endParaRPr lang="en-US" altLang="ko-KR" sz="1400" dirty="0">
              <a:solidFill>
                <a:schemeClr val="tx1"/>
              </a:solidFill>
              <a:latin typeface="페이퍼로지 4 Regular" pitchFamily="2" charset="-127"/>
              <a:ea typeface="페이퍼로지 4 Regular" pitchFamily="2" charset="-127"/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5E1D50FD-B182-B0C6-A356-A12A3A1714F8}"/>
              </a:ext>
            </a:extLst>
          </p:cNvPr>
          <p:cNvSpPr/>
          <p:nvPr/>
        </p:nvSpPr>
        <p:spPr>
          <a:xfrm>
            <a:off x="812186" y="2924175"/>
            <a:ext cx="5746805" cy="311624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>
              <a:lnSpc>
                <a:spcPct val="200000"/>
              </a:lnSpc>
            </a:pPr>
            <a:r>
              <a:rPr lang="ko-KR" altLang="en-US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캐릭터들은 고유하게 갖고 있는 기본 공격과 </a:t>
            </a:r>
            <a:r>
              <a:rPr lang="ko-KR" altLang="en-US" sz="1400" dirty="0" err="1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궁극기</a:t>
            </a:r>
            <a:r>
              <a:rPr lang="ko-KR" altLang="en-US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 스킬이 존재하고</a:t>
            </a:r>
            <a:r>
              <a:rPr lang="en-US" altLang="ko-KR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, </a:t>
            </a:r>
            <a:r>
              <a:rPr lang="ko-KR" altLang="en-US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해당 스킬들은 캐릭터가 파티 구성에서 </a:t>
            </a:r>
            <a:r>
              <a:rPr lang="en-US" altLang="ko-KR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‘</a:t>
            </a:r>
            <a:r>
              <a:rPr lang="ko-KR" altLang="en-US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메인 캐릭터</a:t>
            </a:r>
            <a:r>
              <a:rPr lang="en-US" altLang="ko-KR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’ </a:t>
            </a:r>
            <a:r>
              <a:rPr lang="ko-KR" altLang="en-US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일 때 사용할 수 있음</a:t>
            </a:r>
            <a:r>
              <a:rPr lang="en-US" altLang="ko-KR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.</a:t>
            </a:r>
          </a:p>
          <a:p>
            <a:pPr>
              <a:lnSpc>
                <a:spcPct val="200000"/>
              </a:lnSpc>
            </a:pPr>
            <a:r>
              <a:rPr lang="ko-KR" altLang="en-US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추가로 각 캐릭터들은 </a:t>
            </a:r>
            <a:r>
              <a:rPr lang="en-US" altLang="ko-KR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3</a:t>
            </a:r>
            <a:r>
              <a:rPr lang="ko-KR" altLang="en-US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가지의 </a:t>
            </a:r>
            <a:r>
              <a:rPr lang="en-US" altLang="ko-KR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‘</a:t>
            </a:r>
            <a:r>
              <a:rPr lang="ko-KR" altLang="en-US" sz="1400" dirty="0" err="1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패링</a:t>
            </a:r>
            <a:r>
              <a:rPr lang="ko-KR" altLang="en-US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 스킬</a:t>
            </a:r>
            <a:r>
              <a:rPr lang="en-US" altLang="ko-KR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’ </a:t>
            </a:r>
            <a:r>
              <a:rPr lang="ko-KR" altLang="en-US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중 하나를 갖고 있으며</a:t>
            </a:r>
            <a:r>
              <a:rPr lang="en-US" altLang="ko-KR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, </a:t>
            </a:r>
            <a:r>
              <a:rPr lang="ko-KR" altLang="en-US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이 스킬들은 캐릭터가 파티 구성에서 </a:t>
            </a:r>
            <a:r>
              <a:rPr lang="en-US" altLang="ko-KR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‘</a:t>
            </a:r>
            <a:r>
              <a:rPr lang="ko-KR" altLang="en-US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서브 캐릭터</a:t>
            </a:r>
            <a:r>
              <a:rPr lang="en-US" altLang="ko-KR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’ </a:t>
            </a:r>
            <a:r>
              <a:rPr lang="ko-KR" altLang="en-US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일 때 사용할 수 있음</a:t>
            </a:r>
            <a:r>
              <a:rPr lang="en-US" altLang="ko-KR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.</a:t>
            </a:r>
            <a:r>
              <a:rPr lang="ko-KR" altLang="en-US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 </a:t>
            </a:r>
            <a:endParaRPr lang="en-US" altLang="ko-KR" sz="1400" dirty="0">
              <a:solidFill>
                <a:schemeClr val="tx1"/>
              </a:solidFill>
              <a:latin typeface="페이퍼로지 4 Regular" pitchFamily="2" charset="-127"/>
              <a:ea typeface="페이퍼로지 4 Regular" pitchFamily="2" charset="-127"/>
            </a:endParaRPr>
          </a:p>
          <a:p>
            <a:pPr>
              <a:lnSpc>
                <a:spcPct val="200000"/>
              </a:lnSpc>
            </a:pPr>
            <a:r>
              <a:rPr lang="ko-KR" altLang="en-US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캐릭터에게는 고유한 속성이 존재하고</a:t>
            </a:r>
            <a:r>
              <a:rPr lang="en-US" altLang="ko-KR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, </a:t>
            </a:r>
          </a:p>
          <a:p>
            <a:pPr>
              <a:lnSpc>
                <a:spcPct val="200000"/>
              </a:lnSpc>
            </a:pPr>
            <a:r>
              <a:rPr lang="ko-KR" altLang="en-US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캐릭터는 고유한 </a:t>
            </a:r>
            <a:r>
              <a:rPr lang="ko-KR" altLang="en-US" sz="1400" dirty="0" err="1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스탯이</a:t>
            </a:r>
            <a:r>
              <a:rPr lang="ko-KR" altLang="en-US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 존재하고</a:t>
            </a:r>
            <a:r>
              <a:rPr lang="en-US" altLang="ko-KR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, </a:t>
            </a:r>
            <a:r>
              <a:rPr lang="ko-KR" altLang="en-US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이 </a:t>
            </a:r>
            <a:r>
              <a:rPr lang="ko-KR" altLang="en-US" sz="1400" dirty="0" err="1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스탯들은</a:t>
            </a:r>
            <a:r>
              <a:rPr lang="ko-KR" altLang="en-US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 동일한 캐릭터를 획득할 시 재화와 캐릭터 조각을 소모하여 강화할 수 있음</a:t>
            </a:r>
            <a:r>
              <a:rPr lang="en-US" altLang="ko-KR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.</a:t>
            </a:r>
          </a:p>
          <a:p>
            <a:pPr>
              <a:lnSpc>
                <a:spcPct val="200000"/>
              </a:lnSpc>
            </a:pPr>
            <a:endParaRPr lang="en-US" altLang="ko-KR" sz="1400" dirty="0">
              <a:solidFill>
                <a:schemeClr val="tx1"/>
              </a:solidFill>
              <a:latin typeface="페이퍼로지 4 Regular" pitchFamily="2" charset="-127"/>
              <a:ea typeface="페이퍼로지 4 Regular" pitchFamily="2" charset="-127"/>
            </a:endParaRPr>
          </a:p>
        </p:txBody>
      </p:sp>
      <p:graphicFrame>
        <p:nvGraphicFramePr>
          <p:cNvPr id="13" name="표 12">
            <a:extLst>
              <a:ext uri="{FF2B5EF4-FFF2-40B4-BE49-F238E27FC236}">
                <a16:creationId xmlns:a16="http://schemas.microsoft.com/office/drawing/2014/main" id="{5D28F999-94E5-38F7-70ED-88A91C7FB5F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2606081"/>
              </p:ext>
            </p:extLst>
          </p:nvPr>
        </p:nvGraphicFramePr>
        <p:xfrm>
          <a:off x="6715125" y="1848594"/>
          <a:ext cx="4229100" cy="4191820"/>
        </p:xfrm>
        <a:graphic>
          <a:graphicData uri="http://schemas.openxmlformats.org/drawingml/2006/table">
            <a:tbl>
              <a:tblPr/>
              <a:tblGrid>
                <a:gridCol w="2264616">
                  <a:extLst>
                    <a:ext uri="{9D8B030D-6E8A-4147-A177-3AD203B41FA5}">
                      <a16:colId xmlns:a16="http://schemas.microsoft.com/office/drawing/2014/main" val="688542131"/>
                    </a:ext>
                  </a:extLst>
                </a:gridCol>
                <a:gridCol w="1964484">
                  <a:extLst>
                    <a:ext uri="{9D8B030D-6E8A-4147-A177-3AD203B41FA5}">
                      <a16:colId xmlns:a16="http://schemas.microsoft.com/office/drawing/2014/main" val="3763124888"/>
                    </a:ext>
                  </a:extLst>
                </a:gridCol>
              </a:tblGrid>
              <a:tr h="419182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체력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고유</a:t>
                      </a:r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, </a:t>
                      </a:r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성장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01525315"/>
                  </a:ext>
                </a:extLst>
              </a:tr>
              <a:tr h="419182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실드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고유</a:t>
                      </a:r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, </a:t>
                      </a:r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성장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34067184"/>
                  </a:ext>
                </a:extLst>
              </a:tr>
              <a:tr h="419182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회복속도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고유</a:t>
                      </a:r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, </a:t>
                      </a:r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성장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02076638"/>
                  </a:ext>
                </a:extLst>
              </a:tr>
              <a:tr h="419182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공격력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고유</a:t>
                      </a:r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, </a:t>
                      </a:r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성장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07226063"/>
                  </a:ext>
                </a:extLst>
              </a:tr>
              <a:tr h="419182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공격속도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고유</a:t>
                      </a:r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, </a:t>
                      </a:r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성장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45187710"/>
                  </a:ext>
                </a:extLst>
              </a:tr>
              <a:tr h="419182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이동속도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고유</a:t>
                      </a:r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, </a:t>
                      </a:r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성장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63868947"/>
                  </a:ext>
                </a:extLst>
              </a:tr>
              <a:tr h="419182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탄막 속도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고유</a:t>
                      </a:r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, </a:t>
                      </a:r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성장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67481462"/>
                  </a:ext>
                </a:extLst>
              </a:tr>
              <a:tr h="419182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탄막 개수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고유</a:t>
                      </a:r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, </a:t>
                      </a:r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성장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85787202"/>
                  </a:ext>
                </a:extLst>
              </a:tr>
              <a:tr h="419182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패링 쿨타임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고유</a:t>
                      </a:r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, </a:t>
                      </a:r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성장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29182950"/>
                  </a:ext>
                </a:extLst>
              </a:tr>
              <a:tr h="419182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스킬 </a:t>
                      </a:r>
                      <a:r>
                        <a:rPr lang="ko-KR" altLang="en-US" sz="11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쿨타임</a:t>
                      </a:r>
                      <a:endParaRPr lang="ko-KR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고유</a:t>
                      </a:r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, </a:t>
                      </a:r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성장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23718559"/>
                  </a:ext>
                </a:extLst>
              </a:tr>
            </a:tbl>
          </a:graphicData>
        </a:graphic>
      </p:graphicFrame>
      <p:sp>
        <p:nvSpPr>
          <p:cNvPr id="14" name="직사각형 13">
            <a:extLst>
              <a:ext uri="{FF2B5EF4-FFF2-40B4-BE49-F238E27FC236}">
                <a16:creationId xmlns:a16="http://schemas.microsoft.com/office/drawing/2014/main" id="{FE1DA74A-EAB3-C710-4020-F73A5BF185C7}"/>
              </a:ext>
            </a:extLst>
          </p:cNvPr>
          <p:cNvSpPr/>
          <p:nvPr/>
        </p:nvSpPr>
        <p:spPr>
          <a:xfrm>
            <a:off x="6715125" y="1336077"/>
            <a:ext cx="4229098" cy="512517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캐릭터 </a:t>
            </a:r>
            <a:r>
              <a:rPr lang="ko-KR" altLang="en-US" sz="1200" dirty="0" err="1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스탯</a:t>
            </a:r>
            <a:r>
              <a:rPr lang="ko-KR" altLang="en-US" sz="12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 목록</a:t>
            </a:r>
          </a:p>
        </p:txBody>
      </p:sp>
      <p:sp>
        <p:nvSpPr>
          <p:cNvPr id="15" name="사각형: 둥근 모서리 14">
            <a:extLst>
              <a:ext uri="{FF2B5EF4-FFF2-40B4-BE49-F238E27FC236}">
                <a16:creationId xmlns:a16="http://schemas.microsoft.com/office/drawing/2014/main" id="{D84359D1-EFC1-FE93-6811-2B3B87FB4D6A}"/>
              </a:ext>
            </a:extLst>
          </p:cNvPr>
          <p:cNvSpPr/>
          <p:nvPr/>
        </p:nvSpPr>
        <p:spPr>
          <a:xfrm>
            <a:off x="1162050" y="1848594"/>
            <a:ext cx="876300" cy="799356"/>
          </a:xfrm>
          <a:prstGeom prst="round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기본 공격</a:t>
            </a:r>
          </a:p>
        </p:txBody>
      </p:sp>
      <p:sp>
        <p:nvSpPr>
          <p:cNvPr id="16" name="사각형: 둥근 모서리 15">
            <a:extLst>
              <a:ext uri="{FF2B5EF4-FFF2-40B4-BE49-F238E27FC236}">
                <a16:creationId xmlns:a16="http://schemas.microsoft.com/office/drawing/2014/main" id="{8E4760FE-53E2-7523-9CF8-7C2F030CF837}"/>
              </a:ext>
            </a:extLst>
          </p:cNvPr>
          <p:cNvSpPr/>
          <p:nvPr/>
        </p:nvSpPr>
        <p:spPr>
          <a:xfrm>
            <a:off x="3083214" y="1848594"/>
            <a:ext cx="876300" cy="799356"/>
          </a:xfrm>
          <a:prstGeom prst="roundRect">
            <a:avLst/>
          </a:prstGeom>
          <a:solidFill>
            <a:schemeClr val="accent6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 err="1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궁극기</a:t>
            </a:r>
            <a:endParaRPr lang="ko-KR" altLang="en-US" sz="1200" dirty="0">
              <a:solidFill>
                <a:schemeClr val="tx1"/>
              </a:solidFill>
              <a:latin typeface="페이퍼로지 4 Regular" pitchFamily="2" charset="-127"/>
              <a:ea typeface="페이퍼로지 4 Regular" pitchFamily="2" charset="-127"/>
            </a:endParaRPr>
          </a:p>
        </p:txBody>
      </p:sp>
      <p:sp>
        <p:nvSpPr>
          <p:cNvPr id="17" name="사각형: 둥근 모서리 16">
            <a:extLst>
              <a:ext uri="{FF2B5EF4-FFF2-40B4-BE49-F238E27FC236}">
                <a16:creationId xmlns:a16="http://schemas.microsoft.com/office/drawing/2014/main" id="{C5179326-EA9F-3F8C-6E58-1ECA42C3739A}"/>
              </a:ext>
            </a:extLst>
          </p:cNvPr>
          <p:cNvSpPr/>
          <p:nvPr/>
        </p:nvSpPr>
        <p:spPr>
          <a:xfrm>
            <a:off x="5001995" y="1848594"/>
            <a:ext cx="876300" cy="799356"/>
          </a:xfrm>
          <a:prstGeom prst="roundRect">
            <a:avLst/>
          </a:prstGeom>
          <a:solidFill>
            <a:schemeClr val="accent5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 err="1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패링</a:t>
            </a:r>
            <a:r>
              <a:rPr lang="ko-KR" altLang="en-US" sz="12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 스킬</a:t>
            </a:r>
          </a:p>
        </p:txBody>
      </p:sp>
    </p:spTree>
    <p:extLst>
      <p:ext uri="{BB962C8B-B14F-4D97-AF65-F5344CB8AC3E}">
        <p14:creationId xmlns:p14="http://schemas.microsoft.com/office/powerpoint/2010/main" val="134971764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1831595-9D02-D584-31E4-A389A29D3E5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사각형: 잘린 대각선 방향 모서리 1">
            <a:extLst>
              <a:ext uri="{FF2B5EF4-FFF2-40B4-BE49-F238E27FC236}">
                <a16:creationId xmlns:a16="http://schemas.microsoft.com/office/drawing/2014/main" id="{FE5E8A7A-138F-EA7D-DAA7-80DA5A8BC642}"/>
              </a:ext>
            </a:extLst>
          </p:cNvPr>
          <p:cNvSpPr/>
          <p:nvPr/>
        </p:nvSpPr>
        <p:spPr>
          <a:xfrm>
            <a:off x="212436" y="230909"/>
            <a:ext cx="11767127" cy="6437746"/>
          </a:xfrm>
          <a:prstGeom prst="snip2DiagRect">
            <a:avLst>
              <a:gd name="adj1" fmla="val 0"/>
              <a:gd name="adj2" fmla="val 6911"/>
            </a:avLst>
          </a:prstGeom>
          <a:noFill/>
          <a:ln w="539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20576444-A001-06A6-FB40-C24B20CF28E3}"/>
              </a:ext>
            </a:extLst>
          </p:cNvPr>
          <p:cNvSpPr/>
          <p:nvPr/>
        </p:nvSpPr>
        <p:spPr>
          <a:xfrm>
            <a:off x="800100" y="491836"/>
            <a:ext cx="10672401" cy="43208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r>
              <a:rPr lang="ko-KR" altLang="en-US" dirty="0">
                <a:solidFill>
                  <a:schemeClr val="tx1"/>
                </a:solidFill>
                <a:latin typeface="페이퍼로지 6 SemiBold" pitchFamily="2" charset="-127"/>
                <a:ea typeface="페이퍼로지 6 SemiBold" pitchFamily="2" charset="-127"/>
                <a:cs typeface="Pretendard Medium" panose="02000603000000020004" pitchFamily="2" charset="-127"/>
              </a:rPr>
              <a:t>캐릭터 및 장비 획득 방식</a:t>
            </a:r>
          </a:p>
        </p:txBody>
      </p:sp>
      <p:sp>
        <p:nvSpPr>
          <p:cNvPr id="4" name="다이아몬드 3">
            <a:extLst>
              <a:ext uri="{FF2B5EF4-FFF2-40B4-BE49-F238E27FC236}">
                <a16:creationId xmlns:a16="http://schemas.microsoft.com/office/drawing/2014/main" id="{DC64D85B-E234-0605-501F-B651F88BB1A7}"/>
              </a:ext>
            </a:extLst>
          </p:cNvPr>
          <p:cNvSpPr/>
          <p:nvPr/>
        </p:nvSpPr>
        <p:spPr>
          <a:xfrm>
            <a:off x="430718" y="563491"/>
            <a:ext cx="288780" cy="288780"/>
          </a:xfrm>
          <a:prstGeom prst="diamond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endParaRPr lang="ko-KR" altLang="en-US" sz="1600" dirty="0">
              <a:solidFill>
                <a:schemeClr val="tx1"/>
              </a:solidFill>
              <a:latin typeface="페이퍼로지 5 Medium" pitchFamily="2" charset="-127"/>
              <a:ea typeface="페이퍼로지 5 Medium" pitchFamily="2" charset="-127"/>
              <a:cs typeface="Pretendard Medium" panose="02000603000000020004" pitchFamily="2" charset="-127"/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56A250C5-5C07-42B6-E797-041B7F6AC493}"/>
              </a:ext>
            </a:extLst>
          </p:cNvPr>
          <p:cNvSpPr/>
          <p:nvPr/>
        </p:nvSpPr>
        <p:spPr>
          <a:xfrm>
            <a:off x="673046" y="4819651"/>
            <a:ext cx="10845908" cy="129539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§"/>
            </a:pPr>
            <a:r>
              <a:rPr lang="ko-KR" altLang="en-US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캐릭터는 기본적으로 인</a:t>
            </a:r>
            <a:r>
              <a:rPr lang="en-US" altLang="ko-KR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-</a:t>
            </a:r>
            <a:r>
              <a:rPr lang="ko-KR" altLang="en-US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게임에서 획득할 수 있는 재화를 사용하여</a:t>
            </a:r>
            <a:r>
              <a:rPr lang="en-US" altLang="ko-KR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, </a:t>
            </a:r>
            <a:r>
              <a:rPr lang="ko-KR" altLang="en-US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캐릭터 뽑기를 진행할 수 있음</a:t>
            </a:r>
            <a:r>
              <a:rPr lang="en-US" altLang="ko-KR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.</a:t>
            </a: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§"/>
            </a:pPr>
            <a:r>
              <a:rPr lang="ko-KR" altLang="en-US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캐릭터 등급은</a:t>
            </a:r>
            <a:r>
              <a:rPr lang="en-US" altLang="ko-KR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, </a:t>
            </a:r>
            <a:r>
              <a:rPr lang="en-US" altLang="ko-KR" sz="1400" b="1" dirty="0">
                <a:solidFill>
                  <a:srgbClr val="990099"/>
                </a:solidFill>
                <a:latin typeface="페이퍼로지 4 Regular" pitchFamily="2" charset="-127"/>
                <a:ea typeface="페이퍼로지 4 Regular" pitchFamily="2" charset="-127"/>
              </a:rPr>
              <a:t>4</a:t>
            </a:r>
            <a:r>
              <a:rPr lang="ko-KR" altLang="en-US" sz="1400" b="1" dirty="0">
                <a:solidFill>
                  <a:srgbClr val="990099"/>
                </a:solidFill>
                <a:latin typeface="페이퍼로지 4 Regular" pitchFamily="2" charset="-127"/>
                <a:ea typeface="페이퍼로지 4 Regular" pitchFamily="2" charset="-127"/>
              </a:rPr>
              <a:t>성 캐릭터 </a:t>
            </a:r>
            <a:r>
              <a:rPr lang="en-US" altLang="ko-KR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-&gt; </a:t>
            </a:r>
            <a:r>
              <a:rPr lang="en-US" altLang="ko-KR" sz="1400" b="1" dirty="0">
                <a:solidFill>
                  <a:srgbClr val="CC9900"/>
                </a:solidFill>
                <a:latin typeface="페이퍼로지 4 Regular" pitchFamily="2" charset="-127"/>
                <a:ea typeface="페이퍼로지 4 Regular" pitchFamily="2" charset="-127"/>
              </a:rPr>
              <a:t>5</a:t>
            </a:r>
            <a:r>
              <a:rPr lang="ko-KR" altLang="en-US" sz="1400" b="1" dirty="0">
                <a:solidFill>
                  <a:srgbClr val="CC9900"/>
                </a:solidFill>
                <a:latin typeface="페이퍼로지 4 Regular" pitchFamily="2" charset="-127"/>
                <a:ea typeface="페이퍼로지 4 Regular" pitchFamily="2" charset="-127"/>
              </a:rPr>
              <a:t>성 캐릭터 </a:t>
            </a:r>
            <a:r>
              <a:rPr lang="ko-KR" altLang="en-US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순서로 </a:t>
            </a:r>
            <a:r>
              <a:rPr lang="en-US" altLang="ko-KR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2</a:t>
            </a:r>
            <a:r>
              <a:rPr lang="ko-KR" altLang="en-US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가지 등급이 존재함</a:t>
            </a:r>
            <a:r>
              <a:rPr lang="en-US" altLang="ko-KR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.</a:t>
            </a: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§"/>
            </a:pPr>
            <a:r>
              <a:rPr lang="ko-KR" altLang="en-US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장비도 마찬가지로 인</a:t>
            </a:r>
            <a:r>
              <a:rPr lang="en-US" altLang="ko-KR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-</a:t>
            </a:r>
            <a:r>
              <a:rPr lang="ko-KR" altLang="en-US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게임에서 획득하는 재화로 뽑기를 진행할 수 있으며</a:t>
            </a:r>
            <a:r>
              <a:rPr lang="en-US" altLang="ko-KR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, </a:t>
            </a:r>
            <a:r>
              <a:rPr lang="ko-KR" altLang="en-US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등급은 </a:t>
            </a:r>
            <a:r>
              <a:rPr lang="ko-KR" altLang="en-US" sz="1400" b="1" dirty="0">
                <a:solidFill>
                  <a:schemeClr val="bg1">
                    <a:lumMod val="50000"/>
                  </a:schemeClr>
                </a:solidFill>
                <a:latin typeface="페이퍼로지 4 Regular" pitchFamily="2" charset="-127"/>
                <a:ea typeface="페이퍼로지 4 Regular" pitchFamily="2" charset="-127"/>
              </a:rPr>
              <a:t>일반 등급</a:t>
            </a:r>
            <a:r>
              <a:rPr lang="ko-KR" altLang="en-US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 </a:t>
            </a:r>
            <a:r>
              <a:rPr lang="en-US" altLang="ko-KR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-&gt; </a:t>
            </a:r>
            <a:r>
              <a:rPr lang="ko-KR" altLang="en-US" sz="1400" b="1" dirty="0">
                <a:solidFill>
                  <a:srgbClr val="CC9900"/>
                </a:solidFill>
                <a:latin typeface="페이퍼로지 4 Regular" pitchFamily="2" charset="-127"/>
                <a:ea typeface="페이퍼로지 4 Regular" pitchFamily="2" charset="-127"/>
              </a:rPr>
              <a:t>전설 등급</a:t>
            </a:r>
            <a:r>
              <a:rPr lang="ko-KR" altLang="en-US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 순서로 </a:t>
            </a:r>
            <a:r>
              <a:rPr lang="en-US" altLang="ko-KR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2</a:t>
            </a:r>
            <a:r>
              <a:rPr lang="ko-KR" altLang="en-US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가지 등급이 존재함</a:t>
            </a:r>
            <a:r>
              <a:rPr lang="en-US" altLang="ko-KR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.</a:t>
            </a:r>
          </a:p>
        </p:txBody>
      </p:sp>
      <p:pic>
        <p:nvPicPr>
          <p:cNvPr id="2050" name="Picture 2" descr="리뷰] 유희왕 마스터 듀얼 '동접 25만 달성에는 이유가 있다' &lt; 리뷰 &lt; 기사본문 - 게임플">
            <a:extLst>
              <a:ext uri="{FF2B5EF4-FFF2-40B4-BE49-F238E27FC236}">
                <a16:creationId xmlns:a16="http://schemas.microsoft.com/office/drawing/2014/main" id="{F4DA8FE3-FFFB-EFF3-CEAF-77DD2BC6007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38499" y="1262063"/>
            <a:ext cx="5715000" cy="32194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594055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DB7DF13-2B41-D3D5-317D-25875106494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사각형: 잘린 대각선 방향 모서리 1">
            <a:extLst>
              <a:ext uri="{FF2B5EF4-FFF2-40B4-BE49-F238E27FC236}">
                <a16:creationId xmlns:a16="http://schemas.microsoft.com/office/drawing/2014/main" id="{79767075-86DE-24C7-D235-0219F40828BC}"/>
              </a:ext>
            </a:extLst>
          </p:cNvPr>
          <p:cNvSpPr/>
          <p:nvPr/>
        </p:nvSpPr>
        <p:spPr>
          <a:xfrm>
            <a:off x="212436" y="230909"/>
            <a:ext cx="11767127" cy="6437746"/>
          </a:xfrm>
          <a:prstGeom prst="snip2DiagRect">
            <a:avLst>
              <a:gd name="adj1" fmla="val 0"/>
              <a:gd name="adj2" fmla="val 6911"/>
            </a:avLst>
          </a:prstGeom>
          <a:noFill/>
          <a:ln w="539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FC91F713-30B1-26C1-83D3-4B022BC160FD}"/>
              </a:ext>
            </a:extLst>
          </p:cNvPr>
          <p:cNvSpPr/>
          <p:nvPr/>
        </p:nvSpPr>
        <p:spPr>
          <a:xfrm>
            <a:off x="800100" y="491836"/>
            <a:ext cx="10672401" cy="43208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r>
              <a:rPr lang="ko-KR" altLang="en-US" dirty="0">
                <a:solidFill>
                  <a:schemeClr val="tx1"/>
                </a:solidFill>
                <a:latin typeface="페이퍼로지 6 SemiBold" pitchFamily="2" charset="-127"/>
                <a:ea typeface="페이퍼로지 6 SemiBold" pitchFamily="2" charset="-127"/>
                <a:cs typeface="Pretendard Medium" panose="02000603000000020004" pitchFamily="2" charset="-127"/>
              </a:rPr>
              <a:t>적 기본 구성</a:t>
            </a:r>
          </a:p>
        </p:txBody>
      </p:sp>
      <p:sp>
        <p:nvSpPr>
          <p:cNvPr id="4" name="다이아몬드 3">
            <a:extLst>
              <a:ext uri="{FF2B5EF4-FFF2-40B4-BE49-F238E27FC236}">
                <a16:creationId xmlns:a16="http://schemas.microsoft.com/office/drawing/2014/main" id="{C7903499-6AB6-3338-5868-A0A4BEC01065}"/>
              </a:ext>
            </a:extLst>
          </p:cNvPr>
          <p:cNvSpPr/>
          <p:nvPr/>
        </p:nvSpPr>
        <p:spPr>
          <a:xfrm>
            <a:off x="430718" y="563491"/>
            <a:ext cx="288780" cy="288780"/>
          </a:xfrm>
          <a:prstGeom prst="diamond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endParaRPr lang="ko-KR" altLang="en-US" sz="1600" dirty="0">
              <a:solidFill>
                <a:schemeClr val="tx1"/>
              </a:solidFill>
              <a:latin typeface="페이퍼로지 5 Medium" pitchFamily="2" charset="-127"/>
              <a:ea typeface="페이퍼로지 5 Medium" pitchFamily="2" charset="-127"/>
              <a:cs typeface="Pretendard Medium" panose="02000603000000020004" pitchFamily="2" charset="-127"/>
            </a:endParaRPr>
          </a:p>
        </p:txBody>
      </p:sp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556AC907-37EA-9CA4-B5FD-3D21B8310E4D}"/>
              </a:ext>
            </a:extLst>
          </p:cNvPr>
          <p:cNvSpPr/>
          <p:nvPr/>
        </p:nvSpPr>
        <p:spPr>
          <a:xfrm>
            <a:off x="1915463" y="2581274"/>
            <a:ext cx="1237312" cy="1181100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dirty="0">
              <a:solidFill>
                <a:schemeClr val="tx1"/>
              </a:solidFill>
              <a:latin typeface="페이퍼로지 4 Regular" pitchFamily="2" charset="-127"/>
              <a:ea typeface="페이퍼로지 4 Regular" pitchFamily="2" charset="-127"/>
            </a:endParaRPr>
          </a:p>
        </p:txBody>
      </p:sp>
      <p:sp>
        <p:nvSpPr>
          <p:cNvPr id="7" name="사각형: 둥근 모서리 6">
            <a:extLst>
              <a:ext uri="{FF2B5EF4-FFF2-40B4-BE49-F238E27FC236}">
                <a16:creationId xmlns:a16="http://schemas.microsoft.com/office/drawing/2014/main" id="{C3CAC9F1-1F5F-A3B5-1992-B1A9F2F99D69}"/>
              </a:ext>
            </a:extLst>
          </p:cNvPr>
          <p:cNvSpPr/>
          <p:nvPr/>
        </p:nvSpPr>
        <p:spPr>
          <a:xfrm>
            <a:off x="4941093" y="2190750"/>
            <a:ext cx="1643063" cy="1571625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dirty="0">
              <a:solidFill>
                <a:schemeClr val="tx1"/>
              </a:solidFill>
              <a:latin typeface="페이퍼로지 4 Regular" pitchFamily="2" charset="-127"/>
              <a:ea typeface="페이퍼로지 4 Regular" pitchFamily="2" charset="-127"/>
            </a:endParaRPr>
          </a:p>
        </p:txBody>
      </p:sp>
      <p:sp>
        <p:nvSpPr>
          <p:cNvPr id="8" name="사각형: 둥근 모서리 7">
            <a:extLst>
              <a:ext uri="{FF2B5EF4-FFF2-40B4-BE49-F238E27FC236}">
                <a16:creationId xmlns:a16="http://schemas.microsoft.com/office/drawing/2014/main" id="{3EF0BB82-B1AA-06D2-2A44-10425732066D}"/>
              </a:ext>
            </a:extLst>
          </p:cNvPr>
          <p:cNvSpPr/>
          <p:nvPr/>
        </p:nvSpPr>
        <p:spPr>
          <a:xfrm>
            <a:off x="8514411" y="1632961"/>
            <a:ext cx="2105026" cy="2129414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dirty="0">
              <a:solidFill>
                <a:schemeClr val="tx1"/>
              </a:solidFill>
              <a:latin typeface="페이퍼로지 4 Regular" pitchFamily="2" charset="-127"/>
              <a:ea typeface="페이퍼로지 4 Regular" pitchFamily="2" charset="-127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15BC1DF0-B5E2-3100-1546-F6A5D44BAD62}"/>
              </a:ext>
            </a:extLst>
          </p:cNvPr>
          <p:cNvSpPr/>
          <p:nvPr/>
        </p:nvSpPr>
        <p:spPr>
          <a:xfrm>
            <a:off x="673045" y="4199370"/>
            <a:ext cx="10845908" cy="203228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>
              <a:lnSpc>
                <a:spcPct val="200000"/>
              </a:lnSpc>
            </a:pPr>
            <a:r>
              <a:rPr lang="ko-KR" altLang="en-US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몬스터는 보스 몬스터</a:t>
            </a:r>
            <a:r>
              <a:rPr lang="en-US" altLang="ko-KR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, </a:t>
            </a:r>
            <a:r>
              <a:rPr lang="ko-KR" altLang="en-US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엘리트 몬스터</a:t>
            </a:r>
            <a:r>
              <a:rPr lang="en-US" altLang="ko-KR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, </a:t>
            </a:r>
            <a:r>
              <a:rPr lang="ko-KR" altLang="en-US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일반 몬스터로 </a:t>
            </a:r>
            <a:r>
              <a:rPr lang="en-US" altLang="ko-KR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3</a:t>
            </a:r>
            <a:r>
              <a:rPr lang="ko-KR" altLang="en-US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가지 타입으로 나뉨</a:t>
            </a:r>
            <a:r>
              <a:rPr lang="en-US" altLang="ko-KR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.</a:t>
            </a:r>
          </a:p>
          <a:p>
            <a:pPr>
              <a:lnSpc>
                <a:spcPct val="200000"/>
              </a:lnSpc>
            </a:pPr>
            <a:r>
              <a:rPr lang="ko-KR" altLang="en-US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일반 몬스터는 체력이 매우 낮고</a:t>
            </a:r>
            <a:r>
              <a:rPr lang="en-US" altLang="ko-KR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, 1</a:t>
            </a:r>
            <a:r>
              <a:rPr lang="ko-KR" altLang="en-US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개의 공격 패턴을 갖고 있음</a:t>
            </a:r>
            <a:r>
              <a:rPr lang="en-US" altLang="ko-KR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.</a:t>
            </a:r>
          </a:p>
          <a:p>
            <a:pPr>
              <a:lnSpc>
                <a:spcPct val="200000"/>
              </a:lnSpc>
            </a:pPr>
            <a:r>
              <a:rPr lang="ko-KR" altLang="en-US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엘리트 몬스터는 체력이 보통 수준으로</a:t>
            </a:r>
            <a:r>
              <a:rPr lang="en-US" altLang="ko-KR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, 2</a:t>
            </a:r>
            <a:r>
              <a:rPr lang="ko-KR" altLang="en-US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개의 공격 패턴을 갖고 있음</a:t>
            </a:r>
            <a:r>
              <a:rPr lang="en-US" altLang="ko-KR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.</a:t>
            </a:r>
          </a:p>
          <a:p>
            <a:pPr>
              <a:lnSpc>
                <a:spcPct val="200000"/>
              </a:lnSpc>
            </a:pPr>
            <a:r>
              <a:rPr lang="ko-KR" altLang="en-US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보스 몬스터는 체력이 매우 많고</a:t>
            </a:r>
            <a:r>
              <a:rPr lang="en-US" altLang="ko-KR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, 3~5</a:t>
            </a:r>
            <a:r>
              <a:rPr lang="ko-KR" altLang="en-US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개의 공격 패턴을 갖고 있음</a:t>
            </a:r>
            <a:r>
              <a:rPr lang="en-US" altLang="ko-KR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.</a:t>
            </a:r>
          </a:p>
          <a:p>
            <a:pPr>
              <a:lnSpc>
                <a:spcPct val="200000"/>
              </a:lnSpc>
            </a:pPr>
            <a:endParaRPr lang="en-US" altLang="ko-KR" sz="1400" dirty="0">
              <a:solidFill>
                <a:schemeClr val="tx1"/>
              </a:solidFill>
              <a:latin typeface="페이퍼로지 4 Regular" pitchFamily="2" charset="-127"/>
              <a:ea typeface="페이퍼로지 4 Regular" pitchFamily="2" charset="-127"/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67202663-46B1-6A45-4BB4-F43C6CC96A37}"/>
              </a:ext>
            </a:extLst>
          </p:cNvPr>
          <p:cNvSpPr/>
          <p:nvPr/>
        </p:nvSpPr>
        <p:spPr>
          <a:xfrm>
            <a:off x="5191125" y="1914525"/>
            <a:ext cx="1114425" cy="27622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엘리트 몬스터</a:t>
            </a: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35CC0BF6-FD64-6F2A-38DA-02FC39661B46}"/>
              </a:ext>
            </a:extLst>
          </p:cNvPr>
          <p:cNvSpPr/>
          <p:nvPr/>
        </p:nvSpPr>
        <p:spPr>
          <a:xfrm>
            <a:off x="2115488" y="2305049"/>
            <a:ext cx="895350" cy="27622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일반 몬스터</a:t>
            </a:r>
            <a:endParaRPr lang="ko-KR" altLang="en-US" sz="1200" dirty="0">
              <a:solidFill>
                <a:schemeClr val="tx1"/>
              </a:solidFill>
              <a:latin typeface="페이퍼로지 4 Regular" pitchFamily="2" charset="-127"/>
              <a:ea typeface="페이퍼로지 4 Regular" pitchFamily="2" charset="-127"/>
            </a:endParaRP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A83C93C2-7821-0D5B-FAEA-B1F903519687}"/>
              </a:ext>
            </a:extLst>
          </p:cNvPr>
          <p:cNvSpPr/>
          <p:nvPr/>
        </p:nvSpPr>
        <p:spPr>
          <a:xfrm>
            <a:off x="9009710" y="1360920"/>
            <a:ext cx="1114425" cy="27622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보스 몬스터</a:t>
            </a: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82625854-C9A3-19B6-F0C5-45A8FAFA5694}"/>
              </a:ext>
            </a:extLst>
          </p:cNvPr>
          <p:cNvSpPr/>
          <p:nvPr/>
        </p:nvSpPr>
        <p:spPr>
          <a:xfrm>
            <a:off x="2086444" y="2830576"/>
            <a:ext cx="895350" cy="27622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공격패턴 </a:t>
            </a:r>
            <a:r>
              <a:rPr lang="en-US" altLang="ko-KR" sz="12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1</a:t>
            </a:r>
            <a:endParaRPr lang="ko-KR" altLang="en-US" sz="1200" dirty="0">
              <a:solidFill>
                <a:schemeClr val="tx1"/>
              </a:solidFill>
              <a:latin typeface="페이퍼로지 4 Regular" pitchFamily="2" charset="-127"/>
              <a:ea typeface="페이퍼로지 4 Regular" pitchFamily="2" charset="-127"/>
            </a:endParaRP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E97988FF-2A70-6DFC-C585-26E19A175C8B}"/>
              </a:ext>
            </a:extLst>
          </p:cNvPr>
          <p:cNvSpPr/>
          <p:nvPr/>
        </p:nvSpPr>
        <p:spPr>
          <a:xfrm>
            <a:off x="5300662" y="2555906"/>
            <a:ext cx="895350" cy="27622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공격패턴 </a:t>
            </a:r>
            <a:r>
              <a:rPr lang="en-US" altLang="ko-KR" sz="12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2</a:t>
            </a:r>
            <a:endParaRPr lang="ko-KR" altLang="en-US" sz="1200" dirty="0">
              <a:solidFill>
                <a:schemeClr val="tx1"/>
              </a:solidFill>
              <a:latin typeface="페이퍼로지 4 Regular" pitchFamily="2" charset="-127"/>
              <a:ea typeface="페이퍼로지 4 Regular" pitchFamily="2" charset="-127"/>
            </a:endParaRP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18EEAED4-637A-0814-15F8-CE0C6ED1CA08}"/>
              </a:ext>
            </a:extLst>
          </p:cNvPr>
          <p:cNvSpPr/>
          <p:nvPr/>
        </p:nvSpPr>
        <p:spPr>
          <a:xfrm>
            <a:off x="8742071" y="2285422"/>
            <a:ext cx="1649704" cy="27622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공격패턴 </a:t>
            </a:r>
            <a:r>
              <a:rPr lang="en-US" altLang="ko-KR" sz="12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3~5</a:t>
            </a:r>
            <a:endParaRPr lang="ko-KR" altLang="en-US" sz="1200" dirty="0">
              <a:solidFill>
                <a:schemeClr val="tx1"/>
              </a:solidFill>
              <a:latin typeface="페이퍼로지 4 Regular" pitchFamily="2" charset="-127"/>
              <a:ea typeface="페이퍼로지 4 Regular" pitchFamily="2" charset="-127"/>
            </a:endParaRPr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43E23FA2-B8CF-555B-8B67-430FC4A997D8}"/>
              </a:ext>
            </a:extLst>
          </p:cNvPr>
          <p:cNvSpPr/>
          <p:nvPr/>
        </p:nvSpPr>
        <p:spPr>
          <a:xfrm>
            <a:off x="2086444" y="3269127"/>
            <a:ext cx="895350" cy="27622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체력 약함</a:t>
            </a:r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A1E39FFA-CD15-8566-2548-E88B2843F284}"/>
              </a:ext>
            </a:extLst>
          </p:cNvPr>
          <p:cNvSpPr/>
          <p:nvPr/>
        </p:nvSpPr>
        <p:spPr>
          <a:xfrm>
            <a:off x="5300662" y="2992901"/>
            <a:ext cx="895350" cy="27622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체력 중간</a:t>
            </a:r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8F65B6DE-59C4-8908-CE14-84AD6982052B}"/>
              </a:ext>
            </a:extLst>
          </p:cNvPr>
          <p:cNvSpPr/>
          <p:nvPr/>
        </p:nvSpPr>
        <p:spPr>
          <a:xfrm>
            <a:off x="8742071" y="2830575"/>
            <a:ext cx="1649704" cy="27622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체력 많음</a:t>
            </a:r>
          </a:p>
        </p:txBody>
      </p:sp>
    </p:spTree>
    <p:extLst>
      <p:ext uri="{BB962C8B-B14F-4D97-AF65-F5344CB8AC3E}">
        <p14:creationId xmlns:p14="http://schemas.microsoft.com/office/powerpoint/2010/main" val="363687000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7497DC4-4CE9-DBF8-12B4-6BC753E411A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사각형: 잘린 대각선 방향 모서리 1">
            <a:extLst>
              <a:ext uri="{FF2B5EF4-FFF2-40B4-BE49-F238E27FC236}">
                <a16:creationId xmlns:a16="http://schemas.microsoft.com/office/drawing/2014/main" id="{D43E12B0-389D-74A0-B432-2C62FD6309ED}"/>
              </a:ext>
            </a:extLst>
          </p:cNvPr>
          <p:cNvSpPr/>
          <p:nvPr/>
        </p:nvSpPr>
        <p:spPr>
          <a:xfrm>
            <a:off x="212436" y="230909"/>
            <a:ext cx="11767127" cy="6437746"/>
          </a:xfrm>
          <a:prstGeom prst="snip2DiagRect">
            <a:avLst>
              <a:gd name="adj1" fmla="val 0"/>
              <a:gd name="adj2" fmla="val 6911"/>
            </a:avLst>
          </a:prstGeom>
          <a:noFill/>
          <a:ln w="539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EB3360EA-E205-0C76-253B-BB86D7EB9332}"/>
              </a:ext>
            </a:extLst>
          </p:cNvPr>
          <p:cNvSpPr/>
          <p:nvPr/>
        </p:nvSpPr>
        <p:spPr>
          <a:xfrm>
            <a:off x="800100" y="491836"/>
            <a:ext cx="10672401" cy="43208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r>
              <a:rPr lang="ko-KR" altLang="en-US" dirty="0">
                <a:solidFill>
                  <a:schemeClr val="tx1"/>
                </a:solidFill>
                <a:latin typeface="페이퍼로지 6 SemiBold" pitchFamily="2" charset="-127"/>
                <a:ea typeface="페이퍼로지 6 SemiBold" pitchFamily="2" charset="-127"/>
                <a:cs typeface="Pretendard Medium" panose="02000603000000020004" pitchFamily="2" charset="-127"/>
              </a:rPr>
              <a:t>파티 구성</a:t>
            </a:r>
          </a:p>
        </p:txBody>
      </p:sp>
      <p:sp>
        <p:nvSpPr>
          <p:cNvPr id="4" name="다이아몬드 3">
            <a:extLst>
              <a:ext uri="{FF2B5EF4-FFF2-40B4-BE49-F238E27FC236}">
                <a16:creationId xmlns:a16="http://schemas.microsoft.com/office/drawing/2014/main" id="{DCFDDE32-22D6-1953-D605-9BEDA46ED886}"/>
              </a:ext>
            </a:extLst>
          </p:cNvPr>
          <p:cNvSpPr/>
          <p:nvPr/>
        </p:nvSpPr>
        <p:spPr>
          <a:xfrm>
            <a:off x="430718" y="563491"/>
            <a:ext cx="288780" cy="288780"/>
          </a:xfrm>
          <a:prstGeom prst="diamond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endParaRPr lang="ko-KR" altLang="en-US" sz="1600" dirty="0">
              <a:solidFill>
                <a:schemeClr val="tx1"/>
              </a:solidFill>
              <a:latin typeface="페이퍼로지 5 Medium" pitchFamily="2" charset="-127"/>
              <a:ea typeface="페이퍼로지 5 Medium" pitchFamily="2" charset="-127"/>
              <a:cs typeface="Pretendard Medium" panose="02000603000000020004" pitchFamily="2" charset="-127"/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2AC0A899-BB3E-331C-92EE-CB86F1395539}"/>
              </a:ext>
            </a:extLst>
          </p:cNvPr>
          <p:cNvSpPr/>
          <p:nvPr/>
        </p:nvSpPr>
        <p:spPr>
          <a:xfrm>
            <a:off x="673045" y="4545463"/>
            <a:ext cx="10845907" cy="184655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§"/>
            </a:pPr>
            <a:r>
              <a:rPr lang="ko-KR" altLang="en-US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캐릭터들은 속성 이외에</a:t>
            </a:r>
            <a:r>
              <a:rPr lang="en-US" altLang="ko-KR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, </a:t>
            </a:r>
            <a:r>
              <a:rPr lang="ko-KR" altLang="en-US" sz="1400" dirty="0" err="1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패링</a:t>
            </a:r>
            <a:r>
              <a:rPr lang="ko-KR" altLang="en-US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 스킬을 갖고 있음</a:t>
            </a:r>
            <a:r>
              <a:rPr lang="en-US" altLang="ko-KR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.</a:t>
            </a: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§"/>
            </a:pPr>
            <a:r>
              <a:rPr lang="ko-KR" altLang="en-US" sz="1400" b="1" dirty="0" err="1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패링</a:t>
            </a:r>
            <a:r>
              <a:rPr lang="ko-KR" altLang="en-US" sz="1400" b="1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 스킬</a:t>
            </a:r>
            <a:r>
              <a:rPr lang="ko-KR" altLang="en-US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은 총 </a:t>
            </a:r>
            <a:r>
              <a:rPr lang="en-US" altLang="ko-KR" sz="1400" b="1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3</a:t>
            </a:r>
            <a:r>
              <a:rPr lang="ko-KR" altLang="en-US" sz="1400" b="1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개의 형태</a:t>
            </a:r>
            <a:r>
              <a:rPr lang="ko-KR" altLang="en-US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가 존재함</a:t>
            </a:r>
            <a:r>
              <a:rPr lang="en-US" altLang="ko-KR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, </a:t>
            </a:r>
            <a:r>
              <a:rPr lang="ko-KR" altLang="en-US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평소에는 사용할 수 없음</a:t>
            </a:r>
            <a:r>
              <a:rPr lang="en-US" altLang="ko-KR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.</a:t>
            </a: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§"/>
            </a:pPr>
            <a:r>
              <a:rPr lang="ko-KR" altLang="en-US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플레이어는 총 </a:t>
            </a:r>
            <a:r>
              <a:rPr lang="en-US" altLang="ko-KR" sz="1400" b="1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3</a:t>
            </a:r>
            <a:r>
              <a:rPr lang="ko-KR" altLang="en-US" sz="1400" b="1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개의 캐릭터</a:t>
            </a:r>
            <a:r>
              <a:rPr lang="ko-KR" altLang="en-US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를 선택하여 </a:t>
            </a:r>
            <a:r>
              <a:rPr lang="ko-KR" altLang="en-US" sz="1400" b="1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파티</a:t>
            </a:r>
            <a:r>
              <a:rPr lang="ko-KR" altLang="en-US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를 구성할 수 있음</a:t>
            </a:r>
            <a:r>
              <a:rPr lang="en-US" altLang="ko-KR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.</a:t>
            </a: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§"/>
            </a:pPr>
            <a:r>
              <a:rPr lang="ko-KR" altLang="en-US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플레이어가 </a:t>
            </a:r>
            <a:r>
              <a:rPr lang="ko-KR" altLang="en-US" sz="1400" b="1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직접 조종</a:t>
            </a:r>
            <a:r>
              <a:rPr lang="ko-KR" altLang="en-US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하는 </a:t>
            </a:r>
            <a:r>
              <a:rPr lang="ko-KR" altLang="en-US" sz="1400" b="1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메인 캐릭터</a:t>
            </a:r>
            <a:r>
              <a:rPr lang="ko-KR" altLang="en-US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와</a:t>
            </a:r>
            <a:r>
              <a:rPr lang="en-US" altLang="ko-KR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, </a:t>
            </a:r>
            <a:r>
              <a:rPr lang="ko-KR" altLang="en-US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직접 전투 대신</a:t>
            </a:r>
            <a:r>
              <a:rPr lang="en-US" altLang="ko-KR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, </a:t>
            </a:r>
            <a:r>
              <a:rPr lang="ko-KR" altLang="en-US" sz="1400" b="1" dirty="0" err="1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패링</a:t>
            </a:r>
            <a:r>
              <a:rPr lang="ko-KR" altLang="en-US" sz="1400" b="1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 스킬</a:t>
            </a:r>
            <a:r>
              <a:rPr lang="ko-KR" altLang="en-US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을 사용하여 메인 캐릭터를 </a:t>
            </a:r>
            <a:r>
              <a:rPr lang="ko-KR" altLang="en-US" sz="1400" b="1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보조</a:t>
            </a:r>
            <a:r>
              <a:rPr lang="ko-KR" altLang="en-US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하는 서브 캐릭터 </a:t>
            </a:r>
            <a:r>
              <a:rPr lang="en-US" altLang="ko-KR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2</a:t>
            </a:r>
            <a:r>
              <a:rPr lang="ko-KR" altLang="en-US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개로 구성됨</a:t>
            </a:r>
            <a:r>
              <a:rPr lang="en-US" altLang="ko-KR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.</a:t>
            </a: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4128F73D-5067-181D-1CDB-88F1D7AB186B}"/>
              </a:ext>
            </a:extLst>
          </p:cNvPr>
          <p:cNvSpPr/>
          <p:nvPr/>
        </p:nvSpPr>
        <p:spPr>
          <a:xfrm>
            <a:off x="800100" y="1936466"/>
            <a:ext cx="1752600" cy="1999446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메인 캐릭터</a:t>
            </a:r>
            <a:endParaRPr lang="en-US" altLang="ko-KR" sz="1200" dirty="0">
              <a:solidFill>
                <a:schemeClr val="tx1"/>
              </a:solidFill>
              <a:latin typeface="페이퍼로지 4 Regular" pitchFamily="2" charset="-127"/>
              <a:ea typeface="페이퍼로지 4 Regular" pitchFamily="2" charset="-127"/>
            </a:endParaRPr>
          </a:p>
          <a:p>
            <a:pPr algn="ctr"/>
            <a:r>
              <a:rPr lang="en-US" altLang="ko-KR" sz="12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(</a:t>
            </a:r>
            <a:r>
              <a:rPr lang="ko-KR" altLang="en-US" sz="12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직접 조종</a:t>
            </a:r>
            <a:r>
              <a:rPr lang="en-US" altLang="ko-KR" sz="12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)</a:t>
            </a:r>
          </a:p>
          <a:p>
            <a:pPr algn="ctr"/>
            <a:r>
              <a:rPr lang="en-US" altLang="ko-KR" sz="12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(</a:t>
            </a:r>
            <a:r>
              <a:rPr lang="ko-KR" altLang="en-US" sz="12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평타</a:t>
            </a:r>
            <a:r>
              <a:rPr lang="en-US" altLang="ko-KR" sz="12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, </a:t>
            </a:r>
            <a:r>
              <a:rPr lang="ko-KR" altLang="en-US" sz="1200" dirty="0" err="1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궁극기</a:t>
            </a:r>
            <a:r>
              <a:rPr lang="en-US" altLang="ko-KR" sz="12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 </a:t>
            </a:r>
            <a:r>
              <a:rPr lang="ko-KR" altLang="en-US" sz="12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사용 가능</a:t>
            </a:r>
            <a:r>
              <a:rPr lang="en-US" altLang="ko-KR" sz="12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)</a:t>
            </a:r>
            <a:endParaRPr lang="ko-KR" altLang="en-US" sz="1200" dirty="0">
              <a:solidFill>
                <a:schemeClr val="tx1"/>
              </a:solidFill>
              <a:latin typeface="페이퍼로지 4 Regular" pitchFamily="2" charset="-127"/>
              <a:ea typeface="페이퍼로지 4 Regular" pitchFamily="2" charset="-127"/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1620727D-5E15-F405-2214-C3D9090C548B}"/>
              </a:ext>
            </a:extLst>
          </p:cNvPr>
          <p:cNvSpPr/>
          <p:nvPr/>
        </p:nvSpPr>
        <p:spPr>
          <a:xfrm>
            <a:off x="2838974" y="1936466"/>
            <a:ext cx="1752600" cy="1999446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서브 캐릭터</a:t>
            </a:r>
            <a:endParaRPr lang="en-US" altLang="ko-KR" sz="1200" dirty="0">
              <a:solidFill>
                <a:schemeClr val="tx1"/>
              </a:solidFill>
              <a:latin typeface="페이퍼로지 4 Regular" pitchFamily="2" charset="-127"/>
              <a:ea typeface="페이퍼로지 4 Regular" pitchFamily="2" charset="-127"/>
            </a:endParaRPr>
          </a:p>
          <a:p>
            <a:pPr algn="ctr"/>
            <a:r>
              <a:rPr lang="en-US" altLang="ko-KR" sz="12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(</a:t>
            </a:r>
            <a:r>
              <a:rPr lang="ko-KR" altLang="en-US" sz="12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조종 불가</a:t>
            </a:r>
            <a:r>
              <a:rPr lang="en-US" altLang="ko-KR" sz="12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)</a:t>
            </a:r>
          </a:p>
          <a:p>
            <a:pPr algn="ctr"/>
            <a:r>
              <a:rPr lang="en-US" altLang="ko-KR" sz="12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(</a:t>
            </a:r>
            <a:r>
              <a:rPr lang="ko-KR" altLang="en-US" sz="1200" dirty="0" err="1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패링</a:t>
            </a:r>
            <a:r>
              <a:rPr lang="ko-KR" altLang="en-US" sz="12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 스킬</a:t>
            </a:r>
            <a:r>
              <a:rPr lang="en-US" altLang="ko-KR" sz="12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 </a:t>
            </a:r>
            <a:r>
              <a:rPr lang="ko-KR" altLang="en-US" sz="12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사용 가능</a:t>
            </a:r>
            <a:r>
              <a:rPr lang="en-US" altLang="ko-KR" sz="12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)</a:t>
            </a:r>
          </a:p>
          <a:p>
            <a:pPr algn="ctr"/>
            <a:r>
              <a:rPr lang="en-US" altLang="ko-KR" sz="12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(</a:t>
            </a:r>
            <a:r>
              <a:rPr lang="ko-KR" altLang="en-US" sz="1200" dirty="0" err="1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받아치는</a:t>
            </a:r>
            <a:r>
              <a:rPr lang="ko-KR" altLang="en-US" sz="12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 스킬</a:t>
            </a:r>
            <a:r>
              <a:rPr lang="en-US" altLang="ko-KR" sz="12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)</a:t>
            </a: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5C6E3A78-B7D0-2C79-6CF0-2A8B40C119C4}"/>
              </a:ext>
            </a:extLst>
          </p:cNvPr>
          <p:cNvSpPr/>
          <p:nvPr/>
        </p:nvSpPr>
        <p:spPr>
          <a:xfrm>
            <a:off x="4906423" y="1936466"/>
            <a:ext cx="1752600" cy="1999446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서브 캐릭터</a:t>
            </a:r>
            <a:endParaRPr lang="en-US" altLang="ko-KR" sz="1200" dirty="0">
              <a:solidFill>
                <a:schemeClr val="tx1"/>
              </a:solidFill>
              <a:latin typeface="페이퍼로지 4 Regular" pitchFamily="2" charset="-127"/>
              <a:ea typeface="페이퍼로지 4 Regular" pitchFamily="2" charset="-127"/>
            </a:endParaRPr>
          </a:p>
          <a:p>
            <a:pPr algn="ctr"/>
            <a:r>
              <a:rPr lang="en-US" altLang="ko-KR" sz="12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(</a:t>
            </a:r>
            <a:r>
              <a:rPr lang="ko-KR" altLang="en-US" sz="12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조종 불가</a:t>
            </a:r>
            <a:r>
              <a:rPr lang="en-US" altLang="ko-KR" sz="12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)</a:t>
            </a:r>
          </a:p>
          <a:p>
            <a:pPr algn="ctr"/>
            <a:r>
              <a:rPr lang="en-US" altLang="ko-KR" sz="12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(</a:t>
            </a:r>
            <a:r>
              <a:rPr lang="ko-KR" altLang="en-US" sz="1200" dirty="0" err="1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패링</a:t>
            </a:r>
            <a:r>
              <a:rPr lang="ko-KR" altLang="en-US" sz="12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 스킬</a:t>
            </a:r>
            <a:r>
              <a:rPr lang="en-US" altLang="ko-KR" sz="12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 </a:t>
            </a:r>
            <a:r>
              <a:rPr lang="ko-KR" altLang="en-US" sz="12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사용 가능</a:t>
            </a:r>
            <a:r>
              <a:rPr lang="en-US" altLang="ko-KR" sz="12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)</a:t>
            </a:r>
          </a:p>
          <a:p>
            <a:pPr algn="ctr"/>
            <a:r>
              <a:rPr lang="en-US" altLang="ko-KR" sz="12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(</a:t>
            </a:r>
            <a:r>
              <a:rPr lang="ko-KR" altLang="en-US" sz="12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일시 무적</a:t>
            </a:r>
            <a:r>
              <a:rPr lang="en-US" altLang="ko-KR" sz="12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)</a:t>
            </a: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D65E3F66-FB43-1192-DD8C-87BC0A7A4DA0}"/>
              </a:ext>
            </a:extLst>
          </p:cNvPr>
          <p:cNvSpPr/>
          <p:nvPr/>
        </p:nvSpPr>
        <p:spPr>
          <a:xfrm>
            <a:off x="7132548" y="1162050"/>
            <a:ext cx="4252550" cy="45339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dirty="0">
              <a:solidFill>
                <a:schemeClr val="tx1"/>
              </a:solidFill>
              <a:latin typeface="페이퍼로지 4 Regular" pitchFamily="2" charset="-127"/>
              <a:ea typeface="페이퍼로지 4 Regular" pitchFamily="2" charset="-127"/>
            </a:endParaRPr>
          </a:p>
        </p:txBody>
      </p:sp>
      <p:sp>
        <p:nvSpPr>
          <p:cNvPr id="10" name="타원 9">
            <a:extLst>
              <a:ext uri="{FF2B5EF4-FFF2-40B4-BE49-F238E27FC236}">
                <a16:creationId xmlns:a16="http://schemas.microsoft.com/office/drawing/2014/main" id="{4AAE3E79-596C-1824-8E15-3B94A5F294E4}"/>
              </a:ext>
            </a:extLst>
          </p:cNvPr>
          <p:cNvSpPr/>
          <p:nvPr/>
        </p:nvSpPr>
        <p:spPr>
          <a:xfrm>
            <a:off x="9013978" y="3578669"/>
            <a:ext cx="489690" cy="485775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메인</a:t>
            </a: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DA9E57CE-FD42-A8EB-E9B0-E9EB3BCA55B6}"/>
              </a:ext>
            </a:extLst>
          </p:cNvPr>
          <p:cNvSpPr/>
          <p:nvPr/>
        </p:nvSpPr>
        <p:spPr>
          <a:xfrm>
            <a:off x="7581232" y="2876904"/>
            <a:ext cx="1479323" cy="62727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메인 캐릭터</a:t>
            </a:r>
            <a:r>
              <a:rPr lang="en-US" altLang="ko-KR" sz="12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, </a:t>
            </a:r>
            <a:r>
              <a:rPr lang="ko-KR" altLang="en-US" sz="12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플레이어가 직접 조종 가능</a:t>
            </a:r>
          </a:p>
        </p:txBody>
      </p:sp>
      <p:cxnSp>
        <p:nvCxnSpPr>
          <p:cNvPr id="15" name="연결선: 꺾임 14">
            <a:extLst>
              <a:ext uri="{FF2B5EF4-FFF2-40B4-BE49-F238E27FC236}">
                <a16:creationId xmlns:a16="http://schemas.microsoft.com/office/drawing/2014/main" id="{1054E91D-6D86-3E3F-D6D0-DF3F2C585226}"/>
              </a:ext>
            </a:extLst>
          </p:cNvPr>
          <p:cNvCxnSpPr>
            <a:cxnSpLocks/>
            <a:stCxn id="11" idx="3"/>
            <a:endCxn id="10" idx="0"/>
          </p:cNvCxnSpPr>
          <p:nvPr/>
        </p:nvCxnSpPr>
        <p:spPr>
          <a:xfrm>
            <a:off x="9060555" y="3190541"/>
            <a:ext cx="198268" cy="388128"/>
          </a:xfrm>
          <a:prstGeom prst="bentConnector2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8" name="타원 17">
            <a:extLst>
              <a:ext uri="{FF2B5EF4-FFF2-40B4-BE49-F238E27FC236}">
                <a16:creationId xmlns:a16="http://schemas.microsoft.com/office/drawing/2014/main" id="{03CCBD03-85DC-6EC0-62D2-86EFBB4EFDAB}"/>
              </a:ext>
            </a:extLst>
          </p:cNvPr>
          <p:cNvSpPr/>
          <p:nvPr/>
        </p:nvSpPr>
        <p:spPr>
          <a:xfrm>
            <a:off x="7291387" y="5107132"/>
            <a:ext cx="447675" cy="447675"/>
          </a:xfrm>
          <a:prstGeom prst="ellipse">
            <a:avLst/>
          </a:prstGeom>
          <a:solidFill>
            <a:schemeClr val="accent3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서브</a:t>
            </a:r>
          </a:p>
        </p:txBody>
      </p:sp>
      <p:sp>
        <p:nvSpPr>
          <p:cNvPr id="19" name="타원 18">
            <a:extLst>
              <a:ext uri="{FF2B5EF4-FFF2-40B4-BE49-F238E27FC236}">
                <a16:creationId xmlns:a16="http://schemas.microsoft.com/office/drawing/2014/main" id="{2B4EB41B-F0E8-0A0F-D415-6A8580FAB456}"/>
              </a:ext>
            </a:extLst>
          </p:cNvPr>
          <p:cNvSpPr/>
          <p:nvPr/>
        </p:nvSpPr>
        <p:spPr>
          <a:xfrm>
            <a:off x="10844690" y="5107130"/>
            <a:ext cx="447675" cy="447675"/>
          </a:xfrm>
          <a:prstGeom prst="ellipse">
            <a:avLst/>
          </a:prstGeom>
          <a:solidFill>
            <a:schemeClr val="accent3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서브</a:t>
            </a: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ED424046-A691-ECCD-65D3-ECFE69650F02}"/>
              </a:ext>
            </a:extLst>
          </p:cNvPr>
          <p:cNvSpPr/>
          <p:nvPr/>
        </p:nvSpPr>
        <p:spPr>
          <a:xfrm>
            <a:off x="8245361" y="4369220"/>
            <a:ext cx="2085110" cy="4282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서브 캐릭터</a:t>
            </a:r>
            <a:r>
              <a:rPr lang="en-US" altLang="ko-KR" sz="12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, </a:t>
            </a:r>
            <a:r>
              <a:rPr lang="ko-KR" altLang="en-US" sz="12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조종 불가능 </a:t>
            </a:r>
            <a:endParaRPr lang="en-US" altLang="ko-KR" sz="1200" dirty="0">
              <a:solidFill>
                <a:schemeClr val="tx1"/>
              </a:solidFill>
              <a:latin typeface="페이퍼로지 4 Regular" pitchFamily="2" charset="-127"/>
              <a:ea typeface="페이퍼로지 4 Regular" pitchFamily="2" charset="-127"/>
            </a:endParaRPr>
          </a:p>
          <a:p>
            <a:pPr algn="ctr"/>
            <a:r>
              <a:rPr lang="ko-KR" altLang="en-US" sz="1200" dirty="0" err="1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패링</a:t>
            </a:r>
            <a:r>
              <a:rPr lang="ko-KR" altLang="en-US" sz="12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 스킬만 사용 가능</a:t>
            </a:r>
            <a:r>
              <a:rPr lang="en-US" altLang="ko-KR" sz="12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.</a:t>
            </a:r>
            <a:endParaRPr lang="ko-KR" altLang="en-US" sz="1200" dirty="0">
              <a:solidFill>
                <a:schemeClr val="tx1"/>
              </a:solidFill>
              <a:latin typeface="페이퍼로지 4 Regular" pitchFamily="2" charset="-127"/>
              <a:ea typeface="페이퍼로지 4 Regular" pitchFamily="2" charset="-127"/>
            </a:endParaRPr>
          </a:p>
        </p:txBody>
      </p:sp>
      <p:cxnSp>
        <p:nvCxnSpPr>
          <p:cNvPr id="23" name="연결선: 꺾임 22">
            <a:extLst>
              <a:ext uri="{FF2B5EF4-FFF2-40B4-BE49-F238E27FC236}">
                <a16:creationId xmlns:a16="http://schemas.microsoft.com/office/drawing/2014/main" id="{A3347A42-7D2D-84B7-DC7A-4EE99899ACA2}"/>
              </a:ext>
            </a:extLst>
          </p:cNvPr>
          <p:cNvCxnSpPr>
            <a:stCxn id="21" idx="2"/>
            <a:endCxn id="19" idx="0"/>
          </p:cNvCxnSpPr>
          <p:nvPr/>
        </p:nvCxnSpPr>
        <p:spPr>
          <a:xfrm rot="16200000" flipH="1">
            <a:off x="10023383" y="4061985"/>
            <a:ext cx="309678" cy="1780612"/>
          </a:xfrm>
          <a:prstGeom prst="bentConnector3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5" name="연결선: 꺾임 24">
            <a:extLst>
              <a:ext uri="{FF2B5EF4-FFF2-40B4-BE49-F238E27FC236}">
                <a16:creationId xmlns:a16="http://schemas.microsoft.com/office/drawing/2014/main" id="{F9F3E945-EE10-41B4-616B-E88A1926FB48}"/>
              </a:ext>
            </a:extLst>
          </p:cNvPr>
          <p:cNvCxnSpPr>
            <a:stCxn id="21" idx="2"/>
            <a:endCxn id="18" idx="0"/>
          </p:cNvCxnSpPr>
          <p:nvPr/>
        </p:nvCxnSpPr>
        <p:spPr>
          <a:xfrm rot="5400000">
            <a:off x="8246731" y="4065947"/>
            <a:ext cx="309680" cy="1772691"/>
          </a:xfrm>
          <a:prstGeom prst="bentConnector3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4611685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2EA3752-2C87-4886-37FD-FA9E9F23E7B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사각형: 잘린 대각선 방향 모서리 1">
            <a:extLst>
              <a:ext uri="{FF2B5EF4-FFF2-40B4-BE49-F238E27FC236}">
                <a16:creationId xmlns:a16="http://schemas.microsoft.com/office/drawing/2014/main" id="{39679B39-F126-524A-7FED-0D5908A05779}"/>
              </a:ext>
            </a:extLst>
          </p:cNvPr>
          <p:cNvSpPr/>
          <p:nvPr/>
        </p:nvSpPr>
        <p:spPr>
          <a:xfrm>
            <a:off x="212436" y="230909"/>
            <a:ext cx="11767127" cy="6437746"/>
          </a:xfrm>
          <a:prstGeom prst="snip2DiagRect">
            <a:avLst>
              <a:gd name="adj1" fmla="val 0"/>
              <a:gd name="adj2" fmla="val 6911"/>
            </a:avLst>
          </a:prstGeom>
          <a:noFill/>
          <a:ln w="539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083D4F83-A1D7-8532-CB81-27E81185EC9D}"/>
              </a:ext>
            </a:extLst>
          </p:cNvPr>
          <p:cNvSpPr/>
          <p:nvPr/>
        </p:nvSpPr>
        <p:spPr>
          <a:xfrm>
            <a:off x="1113090" y="2514600"/>
            <a:ext cx="5429248" cy="9144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4000" b="1" dirty="0">
                <a:solidFill>
                  <a:schemeClr val="tx1"/>
                </a:solidFill>
                <a:latin typeface="페이퍼로지 6 SemiBold" pitchFamily="2" charset="-127"/>
                <a:ea typeface="페이퍼로지 6 SemiBold" pitchFamily="2" charset="-127"/>
              </a:rPr>
              <a:t>1. </a:t>
            </a:r>
            <a:r>
              <a:rPr lang="ko-KR" altLang="en-US" sz="4000" b="1" dirty="0">
                <a:solidFill>
                  <a:schemeClr val="tx1"/>
                </a:solidFill>
                <a:latin typeface="페이퍼로지 6 SemiBold" pitchFamily="2" charset="-127"/>
                <a:ea typeface="페이퍼로지 6 SemiBold" pitchFamily="2" charset="-127"/>
              </a:rPr>
              <a:t>문서 개요</a:t>
            </a:r>
          </a:p>
        </p:txBody>
      </p:sp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9E1D217D-25C9-B8DC-6002-3E4EA01B9E04}"/>
              </a:ext>
            </a:extLst>
          </p:cNvPr>
          <p:cNvCxnSpPr>
            <a:cxnSpLocks/>
            <a:endCxn id="5" idx="2"/>
          </p:cNvCxnSpPr>
          <p:nvPr/>
        </p:nvCxnSpPr>
        <p:spPr>
          <a:xfrm>
            <a:off x="743166" y="3429000"/>
            <a:ext cx="6169096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그림 4">
            <a:extLst>
              <a:ext uri="{FF2B5EF4-FFF2-40B4-BE49-F238E27FC236}">
                <a16:creationId xmlns:a16="http://schemas.microsoft.com/office/drawing/2014/main" id="{AD7A5DEA-E655-3CDB-9F9C-26672AB460F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912262" y="1152416"/>
            <a:ext cx="4553168" cy="4553168"/>
          </a:xfrm>
          <a:prstGeom prst="ellipse">
            <a:avLst/>
          </a:prstGeom>
          <a:ln w="57150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66684186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사각형: 잘린 대각선 방향 모서리 1">
            <a:extLst>
              <a:ext uri="{FF2B5EF4-FFF2-40B4-BE49-F238E27FC236}">
                <a16:creationId xmlns:a16="http://schemas.microsoft.com/office/drawing/2014/main" id="{C562080D-8C07-C624-3CBB-F7A9638975FC}"/>
              </a:ext>
            </a:extLst>
          </p:cNvPr>
          <p:cNvSpPr/>
          <p:nvPr/>
        </p:nvSpPr>
        <p:spPr>
          <a:xfrm>
            <a:off x="212436" y="230909"/>
            <a:ext cx="11767127" cy="6437746"/>
          </a:xfrm>
          <a:prstGeom prst="snip2DiagRect">
            <a:avLst>
              <a:gd name="adj1" fmla="val 0"/>
              <a:gd name="adj2" fmla="val 6911"/>
            </a:avLst>
          </a:prstGeom>
          <a:noFill/>
          <a:ln w="539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BE56A526-5428-F083-6EED-3FBAD2A7E197}"/>
              </a:ext>
            </a:extLst>
          </p:cNvPr>
          <p:cNvSpPr/>
          <p:nvPr/>
        </p:nvSpPr>
        <p:spPr>
          <a:xfrm>
            <a:off x="800100" y="491836"/>
            <a:ext cx="10672401" cy="43208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r>
              <a:rPr lang="ko-KR" altLang="en-US" dirty="0">
                <a:solidFill>
                  <a:schemeClr val="tx1"/>
                </a:solidFill>
                <a:latin typeface="페이퍼로지 6 SemiBold" pitchFamily="2" charset="-127"/>
                <a:ea typeface="페이퍼로지 6 SemiBold" pitchFamily="2" charset="-127"/>
                <a:cs typeface="Pretendard Medium" panose="02000603000000020004" pitchFamily="2" charset="-127"/>
              </a:rPr>
              <a:t>문서 목적</a:t>
            </a:r>
          </a:p>
        </p:txBody>
      </p:sp>
      <p:sp>
        <p:nvSpPr>
          <p:cNvPr id="7" name="다이아몬드 6">
            <a:extLst>
              <a:ext uri="{FF2B5EF4-FFF2-40B4-BE49-F238E27FC236}">
                <a16:creationId xmlns:a16="http://schemas.microsoft.com/office/drawing/2014/main" id="{94A279C6-8C63-7AE7-F6CC-C6B7D4BC1901}"/>
              </a:ext>
            </a:extLst>
          </p:cNvPr>
          <p:cNvSpPr/>
          <p:nvPr/>
        </p:nvSpPr>
        <p:spPr>
          <a:xfrm>
            <a:off x="430718" y="563491"/>
            <a:ext cx="288780" cy="288780"/>
          </a:xfrm>
          <a:prstGeom prst="diamond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endParaRPr lang="ko-KR" altLang="en-US" sz="1600" dirty="0">
              <a:solidFill>
                <a:schemeClr val="tx1"/>
              </a:solidFill>
              <a:latin typeface="페이퍼로지 5 Medium" pitchFamily="2" charset="-127"/>
              <a:ea typeface="페이퍼로지 5 Medium" pitchFamily="2" charset="-127"/>
              <a:cs typeface="Pretendard Medium" panose="02000603000000020004" pitchFamily="2" charset="-127"/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6EE8971F-62C1-40B4-E1DC-5C7AA60D7123}"/>
              </a:ext>
            </a:extLst>
          </p:cNvPr>
          <p:cNvSpPr/>
          <p:nvPr/>
        </p:nvSpPr>
        <p:spPr>
          <a:xfrm>
            <a:off x="575108" y="996149"/>
            <a:ext cx="11010900" cy="236299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>
              <a:lnSpc>
                <a:spcPct val="200000"/>
              </a:lnSpc>
            </a:pPr>
            <a:r>
              <a:rPr lang="ko-KR" altLang="en-US" sz="16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본 문서는 유니티 합반 프로젝트 진행에 앞서</a:t>
            </a:r>
            <a:r>
              <a:rPr lang="en-US" altLang="ko-KR" sz="16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,</a:t>
            </a:r>
          </a:p>
          <a:p>
            <a:pPr>
              <a:lnSpc>
                <a:spcPct val="200000"/>
              </a:lnSpc>
            </a:pPr>
            <a:r>
              <a:rPr lang="ko-KR" altLang="en-US" sz="16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게임의 </a:t>
            </a:r>
            <a:r>
              <a:rPr lang="ko-KR" altLang="en-US" sz="1600" b="1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기초적인 방향성</a:t>
            </a:r>
            <a:r>
              <a:rPr lang="ko-KR" altLang="en-US" sz="16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과 </a:t>
            </a:r>
            <a:r>
              <a:rPr lang="ko-KR" altLang="en-US" sz="1600" b="1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컨셉</a:t>
            </a:r>
            <a:r>
              <a:rPr lang="ko-KR" altLang="en-US" sz="16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을 설명하고</a:t>
            </a:r>
            <a:r>
              <a:rPr lang="en-US" altLang="ko-KR" sz="16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,</a:t>
            </a:r>
          </a:p>
          <a:p>
            <a:pPr>
              <a:lnSpc>
                <a:spcPct val="200000"/>
              </a:lnSpc>
            </a:pPr>
            <a:r>
              <a:rPr lang="ko-KR" altLang="en-US" sz="16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프로젝트 </a:t>
            </a:r>
            <a:r>
              <a:rPr lang="ko-KR" altLang="en-US" sz="1600" b="1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진행</a:t>
            </a:r>
            <a:r>
              <a:rPr lang="ko-KR" altLang="en-US" sz="16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에 필요한 </a:t>
            </a:r>
            <a:r>
              <a:rPr lang="ko-KR" altLang="en-US" sz="1600" b="1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일정</a:t>
            </a:r>
            <a:r>
              <a:rPr lang="en-US" altLang="ko-KR" sz="16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, </a:t>
            </a:r>
            <a:r>
              <a:rPr lang="ko-KR" altLang="en-US" sz="1600" b="1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방식</a:t>
            </a:r>
            <a:r>
              <a:rPr lang="ko-KR" altLang="en-US" sz="16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 등을 포함한</a:t>
            </a:r>
            <a:endParaRPr lang="en-US" altLang="ko-KR" sz="1600" dirty="0">
              <a:solidFill>
                <a:schemeClr val="tx1"/>
              </a:solidFill>
              <a:latin typeface="페이퍼로지 4 Regular" pitchFamily="2" charset="-127"/>
              <a:ea typeface="페이퍼로지 4 Regular" pitchFamily="2" charset="-127"/>
            </a:endParaRPr>
          </a:p>
          <a:p>
            <a:pPr>
              <a:lnSpc>
                <a:spcPct val="200000"/>
              </a:lnSpc>
            </a:pPr>
            <a:r>
              <a:rPr lang="ko-KR" altLang="en-US" sz="16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게임 프로젝트의 </a:t>
            </a:r>
            <a:r>
              <a:rPr lang="ko-KR" altLang="en-US" sz="1600" b="1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기초적인 요소</a:t>
            </a:r>
            <a:r>
              <a:rPr lang="ko-KR" altLang="en-US" sz="16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들을 다루고 있음</a:t>
            </a:r>
            <a:r>
              <a:rPr lang="en-US" altLang="ko-KR" sz="16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.</a:t>
            </a:r>
          </a:p>
        </p:txBody>
      </p:sp>
      <p:graphicFrame>
        <p:nvGraphicFramePr>
          <p:cNvPr id="4" name="표 3">
            <a:extLst>
              <a:ext uri="{FF2B5EF4-FFF2-40B4-BE49-F238E27FC236}">
                <a16:creationId xmlns:a16="http://schemas.microsoft.com/office/drawing/2014/main" id="{AA719368-D5D8-6776-987E-9C5CED98EB5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87707735"/>
              </p:ext>
            </p:extLst>
          </p:nvPr>
        </p:nvGraphicFramePr>
        <p:xfrm>
          <a:off x="485775" y="4320554"/>
          <a:ext cx="6438900" cy="1112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48145">
                  <a:extLst>
                    <a:ext uri="{9D8B030D-6E8A-4147-A177-3AD203B41FA5}">
                      <a16:colId xmlns:a16="http://schemas.microsoft.com/office/drawing/2014/main" val="2709765624"/>
                    </a:ext>
                  </a:extLst>
                </a:gridCol>
                <a:gridCol w="5090755">
                  <a:extLst>
                    <a:ext uri="{9D8B030D-6E8A-4147-A177-3AD203B41FA5}">
                      <a16:colId xmlns:a16="http://schemas.microsoft.com/office/drawing/2014/main" val="423133974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0" dirty="0">
                          <a:solidFill>
                            <a:schemeClr val="tx1"/>
                          </a:solidFill>
                          <a:latin typeface="페이퍼로지 5 Medium" pitchFamily="2" charset="-127"/>
                          <a:ea typeface="페이퍼로지 5 Medium" pitchFamily="2" charset="-127"/>
                        </a:rPr>
                        <a:t>작업 날짜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0" dirty="0">
                          <a:solidFill>
                            <a:schemeClr val="tx1"/>
                          </a:solidFill>
                          <a:latin typeface="페이퍼로지 5 Medium" pitchFamily="2" charset="-127"/>
                          <a:ea typeface="페이퍼로지 5 Medium" pitchFamily="2" charset="-127"/>
                        </a:rPr>
                        <a:t>작업 내용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5811932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페이퍼로지 4 Regular" pitchFamily="2" charset="-127"/>
                          <a:ea typeface="페이퍼로지 4 Regular" pitchFamily="2" charset="-127"/>
                        </a:rPr>
                        <a:t>2025-06-19</a:t>
                      </a:r>
                      <a:endParaRPr lang="ko-KR" altLang="en-US" sz="1200" dirty="0">
                        <a:solidFill>
                          <a:schemeClr val="tx1"/>
                        </a:solidFill>
                        <a:latin typeface="페이퍼로지 4 Regular" pitchFamily="2" charset="-127"/>
                        <a:ea typeface="페이퍼로지 4 Regular" pitchFamily="2" charset="-127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>
                          <a:solidFill>
                            <a:schemeClr val="tx1"/>
                          </a:solidFill>
                          <a:latin typeface="페이퍼로지 4 Regular" pitchFamily="2" charset="-127"/>
                          <a:ea typeface="페이퍼로지 4 Regular" pitchFamily="2" charset="-127"/>
                        </a:rPr>
                        <a:t>문서 생성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페이퍼로지 4 Regular" pitchFamily="2" charset="-127"/>
                          <a:ea typeface="페이퍼로지 4 Regular" pitchFamily="2" charset="-127"/>
                        </a:rPr>
                        <a:t>, </a:t>
                      </a:r>
                      <a:r>
                        <a:rPr lang="ko-KR" altLang="en-US" sz="1200" dirty="0">
                          <a:solidFill>
                            <a:schemeClr val="tx1"/>
                          </a:solidFill>
                          <a:latin typeface="페이퍼로지 4 Regular" pitchFamily="2" charset="-127"/>
                          <a:ea typeface="페이퍼로지 4 Regular" pitchFamily="2" charset="-127"/>
                        </a:rPr>
                        <a:t>목차 및 세부 내용 작성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0992386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페이퍼로지 4 Regular" pitchFamily="2" charset="-127"/>
                          <a:ea typeface="페이퍼로지 4 Regular" pitchFamily="2" charset="-127"/>
                        </a:rPr>
                        <a:t>2025-06-22</a:t>
                      </a:r>
                      <a:endParaRPr lang="ko-KR" altLang="en-US" sz="1200" dirty="0">
                        <a:solidFill>
                          <a:schemeClr val="tx1"/>
                        </a:solidFill>
                        <a:latin typeface="페이퍼로지 4 Regular" pitchFamily="2" charset="-127"/>
                        <a:ea typeface="페이퍼로지 4 Regular" pitchFamily="2" charset="-127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>
                          <a:solidFill>
                            <a:schemeClr val="tx1"/>
                          </a:solidFill>
                          <a:latin typeface="페이퍼로지 4 Regular" pitchFamily="2" charset="-127"/>
                          <a:ea typeface="페이퍼로지 4 Regular" pitchFamily="2" charset="-127"/>
                        </a:rPr>
                        <a:t>문서 세부 내용 검토 및 완성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16519652"/>
                  </a:ext>
                </a:extLst>
              </a:tr>
            </a:tbl>
          </a:graphicData>
        </a:graphic>
      </p:graphicFrame>
      <p:sp>
        <p:nvSpPr>
          <p:cNvPr id="5" name="직사각형 4">
            <a:extLst>
              <a:ext uri="{FF2B5EF4-FFF2-40B4-BE49-F238E27FC236}">
                <a16:creationId xmlns:a16="http://schemas.microsoft.com/office/drawing/2014/main" id="{D6F98AAB-BCAC-AB66-E63D-582CA7D88AEE}"/>
              </a:ext>
            </a:extLst>
          </p:cNvPr>
          <p:cNvSpPr/>
          <p:nvPr/>
        </p:nvSpPr>
        <p:spPr>
          <a:xfrm>
            <a:off x="800100" y="3753039"/>
            <a:ext cx="5295900" cy="49529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dirty="0">
                <a:solidFill>
                  <a:schemeClr val="tx1"/>
                </a:solidFill>
                <a:latin typeface="페이퍼로지 5 Medium" pitchFamily="2" charset="-127"/>
                <a:ea typeface="페이퍼로지 5 Medium" pitchFamily="2" charset="-127"/>
              </a:rPr>
              <a:t>문서 작업 로그</a:t>
            </a:r>
          </a:p>
        </p:txBody>
      </p:sp>
      <p:sp>
        <p:nvSpPr>
          <p:cNvPr id="8" name="다이아몬드 7">
            <a:extLst>
              <a:ext uri="{FF2B5EF4-FFF2-40B4-BE49-F238E27FC236}">
                <a16:creationId xmlns:a16="http://schemas.microsoft.com/office/drawing/2014/main" id="{D516AB02-8E55-2283-AA2F-7EBC2606A3C7}"/>
              </a:ext>
            </a:extLst>
          </p:cNvPr>
          <p:cNvSpPr/>
          <p:nvPr/>
        </p:nvSpPr>
        <p:spPr>
          <a:xfrm>
            <a:off x="430718" y="3851272"/>
            <a:ext cx="288780" cy="288780"/>
          </a:xfrm>
          <a:prstGeom prst="diamond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endParaRPr lang="ko-KR" altLang="en-US" sz="1600" dirty="0">
              <a:solidFill>
                <a:schemeClr val="tx1"/>
              </a:solidFill>
              <a:latin typeface="페이퍼로지 5 Medium" pitchFamily="2" charset="-127"/>
              <a:ea typeface="페이퍼로지 5 Medium" pitchFamily="2" charset="-127"/>
              <a:cs typeface="Pretendard Medium" panose="02000603000000020004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27135223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61EFFBE-69EE-4B38-9C09-70A9126A34D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사각형: 잘린 대각선 방향 모서리 1">
            <a:extLst>
              <a:ext uri="{FF2B5EF4-FFF2-40B4-BE49-F238E27FC236}">
                <a16:creationId xmlns:a16="http://schemas.microsoft.com/office/drawing/2014/main" id="{885D0E89-71CF-D846-8179-29816FFA2B49}"/>
              </a:ext>
            </a:extLst>
          </p:cNvPr>
          <p:cNvSpPr/>
          <p:nvPr/>
        </p:nvSpPr>
        <p:spPr>
          <a:xfrm>
            <a:off x="212436" y="230909"/>
            <a:ext cx="11767127" cy="6437746"/>
          </a:xfrm>
          <a:prstGeom prst="snip2DiagRect">
            <a:avLst>
              <a:gd name="adj1" fmla="val 0"/>
              <a:gd name="adj2" fmla="val 6911"/>
            </a:avLst>
          </a:prstGeom>
          <a:noFill/>
          <a:ln w="539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34024A5F-BC55-258D-4343-1EA7866A1738}"/>
              </a:ext>
            </a:extLst>
          </p:cNvPr>
          <p:cNvSpPr/>
          <p:nvPr/>
        </p:nvSpPr>
        <p:spPr>
          <a:xfrm>
            <a:off x="1113090" y="2514600"/>
            <a:ext cx="5429248" cy="9144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4000" b="1" dirty="0">
                <a:solidFill>
                  <a:schemeClr val="tx1"/>
                </a:solidFill>
                <a:latin typeface="페이퍼로지 6 SemiBold" pitchFamily="2" charset="-127"/>
                <a:ea typeface="페이퍼로지 6 SemiBold" pitchFamily="2" charset="-127"/>
              </a:rPr>
              <a:t>2. </a:t>
            </a:r>
            <a:r>
              <a:rPr lang="ko-KR" altLang="en-US" sz="4000" b="1" dirty="0">
                <a:solidFill>
                  <a:schemeClr val="tx1"/>
                </a:solidFill>
                <a:latin typeface="페이퍼로지 6 SemiBold" pitchFamily="2" charset="-127"/>
                <a:ea typeface="페이퍼로지 6 SemiBold" pitchFamily="2" charset="-127"/>
              </a:rPr>
              <a:t>게임 소개</a:t>
            </a:r>
          </a:p>
        </p:txBody>
      </p:sp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7E76B1A9-2CB6-C0F7-598A-1BA7B77454AC}"/>
              </a:ext>
            </a:extLst>
          </p:cNvPr>
          <p:cNvCxnSpPr>
            <a:cxnSpLocks/>
            <a:endCxn id="5" idx="2"/>
          </p:cNvCxnSpPr>
          <p:nvPr/>
        </p:nvCxnSpPr>
        <p:spPr>
          <a:xfrm>
            <a:off x="743166" y="3429000"/>
            <a:ext cx="6169096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그림 4">
            <a:extLst>
              <a:ext uri="{FF2B5EF4-FFF2-40B4-BE49-F238E27FC236}">
                <a16:creationId xmlns:a16="http://schemas.microsoft.com/office/drawing/2014/main" id="{923AA861-0D32-78E4-C615-9DA62D3ABFC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636" b="13636"/>
          <a:stretch/>
        </p:blipFill>
        <p:spPr>
          <a:xfrm>
            <a:off x="6912262" y="1152416"/>
            <a:ext cx="4553168" cy="4553168"/>
          </a:xfrm>
          <a:prstGeom prst="ellipse">
            <a:avLst/>
          </a:prstGeom>
          <a:ln w="57150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77722950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EA4AD83-F57B-74FF-32C5-7AD26834E1C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사각형: 잘린 대각선 방향 모서리 1">
            <a:extLst>
              <a:ext uri="{FF2B5EF4-FFF2-40B4-BE49-F238E27FC236}">
                <a16:creationId xmlns:a16="http://schemas.microsoft.com/office/drawing/2014/main" id="{86A4C74C-3365-9A5A-D385-5AB826CB7168}"/>
              </a:ext>
            </a:extLst>
          </p:cNvPr>
          <p:cNvSpPr/>
          <p:nvPr/>
        </p:nvSpPr>
        <p:spPr>
          <a:xfrm>
            <a:off x="212436" y="230909"/>
            <a:ext cx="11767127" cy="6437746"/>
          </a:xfrm>
          <a:prstGeom prst="snip2DiagRect">
            <a:avLst>
              <a:gd name="adj1" fmla="val 0"/>
              <a:gd name="adj2" fmla="val 6911"/>
            </a:avLst>
          </a:prstGeom>
          <a:noFill/>
          <a:ln w="539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aphicFrame>
        <p:nvGraphicFramePr>
          <p:cNvPr id="3" name="표 2">
            <a:extLst>
              <a:ext uri="{FF2B5EF4-FFF2-40B4-BE49-F238E27FC236}">
                <a16:creationId xmlns:a16="http://schemas.microsoft.com/office/drawing/2014/main" id="{96B7F7A2-2DD5-96FB-E0D7-E9031EDE9DA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61322924"/>
              </p:ext>
            </p:extLst>
          </p:nvPr>
        </p:nvGraphicFramePr>
        <p:xfrm>
          <a:off x="575108" y="1152487"/>
          <a:ext cx="6016192" cy="240033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59639">
                  <a:extLst>
                    <a:ext uri="{9D8B030D-6E8A-4147-A177-3AD203B41FA5}">
                      <a16:colId xmlns:a16="http://schemas.microsoft.com/office/drawing/2014/main" val="2709765624"/>
                    </a:ext>
                  </a:extLst>
                </a:gridCol>
                <a:gridCol w="4756553">
                  <a:extLst>
                    <a:ext uri="{9D8B030D-6E8A-4147-A177-3AD203B41FA5}">
                      <a16:colId xmlns:a16="http://schemas.microsoft.com/office/drawing/2014/main" val="4231339748"/>
                    </a:ext>
                  </a:extLst>
                </a:gridCol>
              </a:tblGrid>
              <a:tr h="600084">
                <a:tc>
                  <a:txBody>
                    <a:bodyPr/>
                    <a:lstStyle/>
                    <a:p>
                      <a:pPr algn="r" latinLnBrk="1"/>
                      <a:r>
                        <a:rPr lang="ko-KR" altLang="en-US" sz="1600" b="0" dirty="0">
                          <a:solidFill>
                            <a:schemeClr val="tx1"/>
                          </a:solidFill>
                          <a:latin typeface="페이퍼로지 4 Regular" pitchFamily="2" charset="-127"/>
                          <a:ea typeface="페이퍼로지 4 Regular" pitchFamily="2" charset="-127"/>
                        </a:rPr>
                        <a:t>게임 명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600" b="0" dirty="0">
                          <a:solidFill>
                            <a:schemeClr val="tx1"/>
                          </a:solidFill>
                          <a:latin typeface="페이퍼로지 4 Regular" pitchFamily="2" charset="-127"/>
                          <a:ea typeface="페이퍼로지 4 Regular" pitchFamily="2" charset="-127"/>
                        </a:rPr>
                        <a:t>Sky Power</a:t>
                      </a:r>
                      <a:endParaRPr lang="ko-KR" altLang="en-US" sz="1600" b="0" dirty="0">
                        <a:solidFill>
                          <a:schemeClr val="tx1"/>
                        </a:solidFill>
                        <a:latin typeface="페이퍼로지 4 Regular" pitchFamily="2" charset="-127"/>
                        <a:ea typeface="페이퍼로지 4 Regular" pitchFamily="2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58119327"/>
                  </a:ext>
                </a:extLst>
              </a:tr>
              <a:tr h="600084">
                <a:tc>
                  <a:txBody>
                    <a:bodyPr/>
                    <a:lstStyle/>
                    <a:p>
                      <a:pPr algn="r" latinLnBrk="1"/>
                      <a:r>
                        <a:rPr lang="ko-KR" altLang="en-US" sz="1600" dirty="0">
                          <a:solidFill>
                            <a:schemeClr val="tx1"/>
                          </a:solidFill>
                          <a:latin typeface="페이퍼로지 4 Regular" pitchFamily="2" charset="-127"/>
                          <a:ea typeface="페이퍼로지 4 Regular" pitchFamily="2" charset="-127"/>
                        </a:rPr>
                        <a:t>장르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600" dirty="0">
                          <a:solidFill>
                            <a:schemeClr val="tx1"/>
                          </a:solidFill>
                          <a:latin typeface="페이퍼로지 4 Regular" pitchFamily="2" charset="-127"/>
                          <a:ea typeface="페이퍼로지 4 Regular" pitchFamily="2" charset="-127"/>
                        </a:rPr>
                        <a:t>3D, </a:t>
                      </a:r>
                      <a:r>
                        <a:rPr lang="ko-KR" altLang="en-US" sz="1600" dirty="0" err="1">
                          <a:solidFill>
                            <a:schemeClr val="tx1"/>
                          </a:solidFill>
                          <a:latin typeface="페이퍼로지 4 Regular" pitchFamily="2" charset="-127"/>
                          <a:ea typeface="페이퍼로지 4 Regular" pitchFamily="2" charset="-127"/>
                        </a:rPr>
                        <a:t>탑뷰</a:t>
                      </a:r>
                      <a:r>
                        <a:rPr lang="en-US" altLang="ko-KR" sz="1600" dirty="0">
                          <a:solidFill>
                            <a:schemeClr val="tx1"/>
                          </a:solidFill>
                          <a:latin typeface="페이퍼로지 4 Regular" pitchFamily="2" charset="-127"/>
                          <a:ea typeface="페이퍼로지 4 Regular" pitchFamily="2" charset="-127"/>
                        </a:rPr>
                        <a:t>, </a:t>
                      </a:r>
                      <a:r>
                        <a:rPr lang="ko-KR" altLang="en-US" sz="1600" dirty="0">
                          <a:solidFill>
                            <a:schemeClr val="tx1"/>
                          </a:solidFill>
                          <a:latin typeface="페이퍼로지 4 Regular" pitchFamily="2" charset="-127"/>
                          <a:ea typeface="페이퍼로지 4 Regular" pitchFamily="2" charset="-127"/>
                        </a:rPr>
                        <a:t>탄막 슈팅</a:t>
                      </a:r>
                      <a:r>
                        <a:rPr lang="en-US" altLang="ko-KR" sz="1600" dirty="0">
                          <a:solidFill>
                            <a:schemeClr val="tx1"/>
                          </a:solidFill>
                          <a:latin typeface="페이퍼로지 4 Regular" pitchFamily="2" charset="-127"/>
                          <a:ea typeface="페이퍼로지 4 Regular" pitchFamily="2" charset="-127"/>
                        </a:rPr>
                        <a:t>, </a:t>
                      </a:r>
                      <a:r>
                        <a:rPr lang="ko-KR" altLang="en-US" sz="1600" dirty="0" err="1">
                          <a:solidFill>
                            <a:schemeClr val="tx1"/>
                          </a:solidFill>
                          <a:latin typeface="페이퍼로지 4 Regular" pitchFamily="2" charset="-127"/>
                          <a:ea typeface="페이퍼로지 4 Regular" pitchFamily="2" charset="-127"/>
                        </a:rPr>
                        <a:t>서브컬쳐</a:t>
                      </a:r>
                      <a:r>
                        <a:rPr lang="en-US" altLang="ko-KR" sz="1600" dirty="0">
                          <a:solidFill>
                            <a:schemeClr val="tx1"/>
                          </a:solidFill>
                          <a:latin typeface="페이퍼로지 4 Regular" pitchFamily="2" charset="-127"/>
                          <a:ea typeface="페이퍼로지 4 Regular" pitchFamily="2" charset="-127"/>
                        </a:rPr>
                        <a:t>, </a:t>
                      </a:r>
                      <a:r>
                        <a:rPr lang="ko-KR" altLang="en-US" sz="1600" dirty="0">
                          <a:solidFill>
                            <a:schemeClr val="tx1"/>
                          </a:solidFill>
                          <a:latin typeface="페이퍼로지 4 Regular" pitchFamily="2" charset="-127"/>
                          <a:ea typeface="페이퍼로지 4 Regular" pitchFamily="2" charset="-127"/>
                        </a:rPr>
                        <a:t>사이버 펑크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09923864"/>
                  </a:ext>
                </a:extLst>
              </a:tr>
              <a:tr h="600084">
                <a:tc>
                  <a:txBody>
                    <a:bodyPr/>
                    <a:lstStyle/>
                    <a:p>
                      <a:pPr algn="r" latinLnBrk="1"/>
                      <a:r>
                        <a:rPr lang="ko-KR" altLang="en-US" sz="1600" dirty="0">
                          <a:solidFill>
                            <a:schemeClr val="tx1"/>
                          </a:solidFill>
                          <a:latin typeface="페이퍼로지 4 Regular" pitchFamily="2" charset="-127"/>
                          <a:ea typeface="페이퍼로지 4 Regular" pitchFamily="2" charset="-127"/>
                        </a:rPr>
                        <a:t>플랫폼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600" dirty="0">
                          <a:solidFill>
                            <a:schemeClr val="tx1"/>
                          </a:solidFill>
                          <a:latin typeface="페이퍼로지 4 Regular" pitchFamily="2" charset="-127"/>
                          <a:ea typeface="페이퍼로지 4 Regular" pitchFamily="2" charset="-127"/>
                        </a:rPr>
                        <a:t>PC</a:t>
                      </a:r>
                      <a:endParaRPr lang="ko-KR" altLang="en-US" sz="1600" dirty="0">
                        <a:solidFill>
                          <a:schemeClr val="tx1"/>
                        </a:solidFill>
                        <a:latin typeface="페이퍼로지 4 Regular" pitchFamily="2" charset="-127"/>
                        <a:ea typeface="페이퍼로지 4 Regular" pitchFamily="2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16519652"/>
                  </a:ext>
                </a:extLst>
              </a:tr>
              <a:tr h="600084">
                <a:tc>
                  <a:txBody>
                    <a:bodyPr/>
                    <a:lstStyle/>
                    <a:p>
                      <a:pPr algn="r" latinLnBrk="1"/>
                      <a:r>
                        <a:rPr lang="ko-KR" altLang="en-US" sz="1600" dirty="0">
                          <a:solidFill>
                            <a:schemeClr val="tx1"/>
                          </a:solidFill>
                          <a:latin typeface="페이퍼로지 4 Regular" pitchFamily="2" charset="-127"/>
                          <a:ea typeface="페이퍼로지 4 Regular" pitchFamily="2" charset="-127"/>
                        </a:rPr>
                        <a:t>개발 환경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600" dirty="0">
                          <a:solidFill>
                            <a:schemeClr val="tx1"/>
                          </a:solidFill>
                          <a:latin typeface="페이퍼로지 4 Regular" pitchFamily="2" charset="-127"/>
                          <a:ea typeface="페이퍼로지 4 Regular" pitchFamily="2" charset="-127"/>
                        </a:rPr>
                        <a:t>Unity</a:t>
                      </a:r>
                      <a:endParaRPr lang="ko-KR" altLang="en-US" sz="1600" dirty="0">
                        <a:solidFill>
                          <a:schemeClr val="tx1"/>
                        </a:solidFill>
                        <a:latin typeface="페이퍼로지 4 Regular" pitchFamily="2" charset="-127"/>
                        <a:ea typeface="페이퍼로지 4 Regular" pitchFamily="2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47990495"/>
                  </a:ext>
                </a:extLst>
              </a:tr>
            </a:tbl>
          </a:graphicData>
        </a:graphic>
      </p:graphicFrame>
      <p:sp>
        <p:nvSpPr>
          <p:cNvPr id="5" name="직사각형 4">
            <a:extLst>
              <a:ext uri="{FF2B5EF4-FFF2-40B4-BE49-F238E27FC236}">
                <a16:creationId xmlns:a16="http://schemas.microsoft.com/office/drawing/2014/main" id="{146F721B-661D-D3EC-00E8-DC734B8903F2}"/>
              </a:ext>
            </a:extLst>
          </p:cNvPr>
          <p:cNvSpPr/>
          <p:nvPr/>
        </p:nvSpPr>
        <p:spPr>
          <a:xfrm>
            <a:off x="566738" y="3875540"/>
            <a:ext cx="6910388" cy="196214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>
              <a:lnSpc>
                <a:spcPct val="200000"/>
              </a:lnSpc>
            </a:pPr>
            <a:r>
              <a:rPr lang="en-US" altLang="ko-KR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‘Sky Power’</a:t>
            </a:r>
            <a:r>
              <a:rPr lang="ko-KR" altLang="en-US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는</a:t>
            </a:r>
            <a:r>
              <a:rPr lang="en-US" altLang="ko-KR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, </a:t>
            </a:r>
            <a:r>
              <a:rPr lang="ko-KR" altLang="en-US" sz="1400" b="1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유니티를 기반</a:t>
            </a:r>
            <a:r>
              <a:rPr lang="ko-KR" altLang="en-US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으로 한</a:t>
            </a:r>
            <a:r>
              <a:rPr lang="en-US" altLang="ko-KR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, </a:t>
            </a:r>
            <a:r>
              <a:rPr lang="en-US" altLang="ko-KR" sz="1400" b="1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3D </a:t>
            </a:r>
            <a:r>
              <a:rPr lang="ko-KR" altLang="en-US" sz="1400" b="1" dirty="0" err="1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탑뷰</a:t>
            </a:r>
            <a:r>
              <a:rPr lang="ko-KR" altLang="en-US" sz="1400" b="1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 </a:t>
            </a:r>
            <a:r>
              <a:rPr lang="ko-KR" altLang="en-US" sz="1400" b="1" dirty="0" err="1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서브컬쳐</a:t>
            </a:r>
            <a:r>
              <a:rPr lang="ko-KR" altLang="en-US" sz="1400" b="1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 탄막 슈팅</a:t>
            </a:r>
            <a:r>
              <a:rPr lang="ko-KR" altLang="en-US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 게임으로</a:t>
            </a:r>
            <a:r>
              <a:rPr lang="en-US" altLang="ko-KR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,</a:t>
            </a:r>
          </a:p>
          <a:p>
            <a:pPr>
              <a:lnSpc>
                <a:spcPct val="200000"/>
              </a:lnSpc>
            </a:pPr>
            <a:r>
              <a:rPr lang="ko-KR" altLang="en-US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사이버 펑크 세계관을 배경으로 하였으며</a:t>
            </a:r>
            <a:r>
              <a:rPr lang="en-US" altLang="ko-KR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, </a:t>
            </a:r>
            <a:r>
              <a:rPr lang="ko-KR" altLang="en-US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여러가지 </a:t>
            </a:r>
            <a:r>
              <a:rPr lang="ko-KR" altLang="en-US" sz="1400" b="1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캐릭터</a:t>
            </a:r>
            <a:r>
              <a:rPr lang="ko-KR" altLang="en-US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들이 등장합니다</a:t>
            </a:r>
            <a:r>
              <a:rPr lang="en-US" altLang="ko-KR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.</a:t>
            </a:r>
          </a:p>
          <a:p>
            <a:pPr>
              <a:lnSpc>
                <a:spcPct val="200000"/>
              </a:lnSpc>
            </a:pPr>
            <a:r>
              <a:rPr lang="ko-KR" altLang="en-US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플레이어는 </a:t>
            </a:r>
            <a:r>
              <a:rPr lang="ko-KR" altLang="en-US" sz="1400" b="1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캐릭터</a:t>
            </a:r>
            <a:r>
              <a:rPr lang="ko-KR" altLang="en-US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들을 </a:t>
            </a:r>
            <a:r>
              <a:rPr lang="ko-KR" altLang="en-US" sz="1400" b="1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수집</a:t>
            </a:r>
            <a:r>
              <a:rPr lang="ko-KR" altLang="en-US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하고</a:t>
            </a:r>
            <a:r>
              <a:rPr lang="en-US" altLang="ko-KR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, </a:t>
            </a:r>
            <a:r>
              <a:rPr lang="ko-KR" altLang="en-US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획득한 캐릭터로 </a:t>
            </a:r>
            <a:r>
              <a:rPr lang="ko-KR" altLang="en-US" sz="1400" b="1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파티</a:t>
            </a:r>
            <a:r>
              <a:rPr lang="ko-KR" altLang="en-US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를 </a:t>
            </a:r>
            <a:r>
              <a:rPr lang="ko-KR" altLang="en-US" sz="1400" b="1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구성</a:t>
            </a:r>
            <a:r>
              <a:rPr lang="ko-KR" altLang="en-US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할 수 있으며</a:t>
            </a:r>
            <a:r>
              <a:rPr lang="en-US" altLang="ko-KR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,</a:t>
            </a:r>
          </a:p>
          <a:p>
            <a:pPr>
              <a:lnSpc>
                <a:spcPct val="200000"/>
              </a:lnSpc>
            </a:pPr>
            <a:r>
              <a:rPr lang="ko-KR" altLang="en-US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구성한 캐릭터를 직접 플레이하여</a:t>
            </a:r>
            <a:r>
              <a:rPr lang="en-US" altLang="ko-KR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 </a:t>
            </a:r>
            <a:r>
              <a:rPr lang="ko-KR" altLang="en-US" sz="1400" b="1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스테이지</a:t>
            </a:r>
            <a:r>
              <a:rPr lang="ko-KR" altLang="en-US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를 </a:t>
            </a:r>
            <a:r>
              <a:rPr lang="ko-KR" altLang="en-US" sz="1400" b="1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클리어</a:t>
            </a:r>
            <a:r>
              <a:rPr lang="ko-KR" altLang="en-US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 하는 것이 목표입니다</a:t>
            </a:r>
            <a:r>
              <a:rPr lang="en-US" altLang="ko-KR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. </a:t>
            </a: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0D2D51E8-048B-7D51-F3BF-2F61E3B67EEB}"/>
              </a:ext>
            </a:extLst>
          </p:cNvPr>
          <p:cNvSpPr/>
          <p:nvPr/>
        </p:nvSpPr>
        <p:spPr>
          <a:xfrm>
            <a:off x="800100" y="491836"/>
            <a:ext cx="10672401" cy="43208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r>
              <a:rPr lang="ko-KR" altLang="en-US" dirty="0">
                <a:solidFill>
                  <a:schemeClr val="tx1"/>
                </a:solidFill>
                <a:latin typeface="페이퍼로지 6 SemiBold" pitchFamily="2" charset="-127"/>
                <a:ea typeface="페이퍼로지 6 SemiBold" pitchFamily="2" charset="-127"/>
                <a:cs typeface="Pretendard Medium" panose="02000603000000020004" pitchFamily="2" charset="-127"/>
              </a:rPr>
              <a:t>게임 개요</a:t>
            </a:r>
          </a:p>
        </p:txBody>
      </p:sp>
      <p:sp>
        <p:nvSpPr>
          <p:cNvPr id="8" name="다이아몬드 7">
            <a:extLst>
              <a:ext uri="{FF2B5EF4-FFF2-40B4-BE49-F238E27FC236}">
                <a16:creationId xmlns:a16="http://schemas.microsoft.com/office/drawing/2014/main" id="{9AF15A25-B947-E418-89A3-477204E2D742}"/>
              </a:ext>
            </a:extLst>
          </p:cNvPr>
          <p:cNvSpPr/>
          <p:nvPr/>
        </p:nvSpPr>
        <p:spPr>
          <a:xfrm>
            <a:off x="430718" y="563491"/>
            <a:ext cx="288780" cy="288780"/>
          </a:xfrm>
          <a:prstGeom prst="diamond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endParaRPr lang="ko-KR" altLang="en-US" sz="1600" dirty="0">
              <a:solidFill>
                <a:schemeClr val="tx1"/>
              </a:solidFill>
              <a:latin typeface="페이퍼로지 5 Medium" pitchFamily="2" charset="-127"/>
              <a:ea typeface="페이퍼로지 5 Medium" pitchFamily="2" charset="-127"/>
              <a:cs typeface="Pretendard Medium" panose="02000603000000020004" pitchFamily="2" charset="-127"/>
            </a:endParaRPr>
          </a:p>
        </p:txBody>
      </p:sp>
      <p:sp>
        <p:nvSpPr>
          <p:cNvPr id="9" name="사각형: 둥근 모서리 8">
            <a:extLst>
              <a:ext uri="{FF2B5EF4-FFF2-40B4-BE49-F238E27FC236}">
                <a16:creationId xmlns:a16="http://schemas.microsoft.com/office/drawing/2014/main" id="{F73A11ED-D857-AF81-A372-42E7E9179AE3}"/>
              </a:ext>
            </a:extLst>
          </p:cNvPr>
          <p:cNvSpPr/>
          <p:nvPr/>
        </p:nvSpPr>
        <p:spPr>
          <a:xfrm>
            <a:off x="7219949" y="1294470"/>
            <a:ext cx="4252551" cy="828675"/>
          </a:xfrm>
          <a:prstGeom prst="roundRect">
            <a:avLst/>
          </a:prstGeom>
          <a:solidFill>
            <a:srgbClr val="99009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solidFill>
                  <a:schemeClr val="bg1"/>
                </a:solidFill>
                <a:latin typeface="페이퍼로지 4 Regular" pitchFamily="2" charset="-127"/>
                <a:ea typeface="페이퍼로지 4 Regular" pitchFamily="2" charset="-127"/>
              </a:rPr>
              <a:t>전략적 파티 구성을 통한 </a:t>
            </a:r>
            <a:r>
              <a:rPr lang="ko-KR" altLang="en-US" sz="1600" dirty="0" err="1">
                <a:solidFill>
                  <a:schemeClr val="bg1"/>
                </a:solidFill>
                <a:latin typeface="페이퍼로지 4 Regular" pitchFamily="2" charset="-127"/>
                <a:ea typeface="페이퍼로지 4 Regular" pitchFamily="2" charset="-127"/>
              </a:rPr>
              <a:t>유능감</a:t>
            </a:r>
            <a:r>
              <a:rPr lang="ko-KR" altLang="en-US" sz="1600" dirty="0">
                <a:solidFill>
                  <a:schemeClr val="bg1"/>
                </a:solidFill>
                <a:latin typeface="페이퍼로지 4 Regular" pitchFamily="2" charset="-127"/>
                <a:ea typeface="페이퍼로지 4 Regular" pitchFamily="2" charset="-127"/>
              </a:rPr>
              <a:t> 및 자기 </a:t>
            </a:r>
            <a:r>
              <a:rPr lang="ko-KR" altLang="en-US" sz="1600" dirty="0" err="1">
                <a:solidFill>
                  <a:schemeClr val="bg1"/>
                </a:solidFill>
                <a:latin typeface="페이퍼로지 4 Regular" pitchFamily="2" charset="-127"/>
                <a:ea typeface="페이퍼로지 4 Regular" pitchFamily="2" charset="-127"/>
              </a:rPr>
              <a:t>표현감</a:t>
            </a:r>
            <a:r>
              <a:rPr lang="ko-KR" altLang="en-US" sz="1600" dirty="0">
                <a:solidFill>
                  <a:schemeClr val="bg1"/>
                </a:solidFill>
                <a:latin typeface="페이퍼로지 4 Regular" pitchFamily="2" charset="-127"/>
                <a:ea typeface="페이퍼로지 4 Regular" pitchFamily="2" charset="-127"/>
              </a:rPr>
              <a:t> 제공</a:t>
            </a: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860B5541-161E-B4F2-EBDB-708CA20DBB81}"/>
              </a:ext>
            </a:extLst>
          </p:cNvPr>
          <p:cNvSpPr/>
          <p:nvPr/>
        </p:nvSpPr>
        <p:spPr>
          <a:xfrm>
            <a:off x="7219950" y="2437267"/>
            <a:ext cx="4252551" cy="828675"/>
          </a:xfrm>
          <a:prstGeom prst="roundRect">
            <a:avLst/>
          </a:prstGeom>
          <a:solidFill>
            <a:srgbClr val="00339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solidFill>
                  <a:schemeClr val="bg1"/>
                </a:solidFill>
                <a:latin typeface="페이퍼로지 4 Regular" pitchFamily="2" charset="-127"/>
                <a:ea typeface="페이퍼로지 4 Regular" pitchFamily="2" charset="-127"/>
              </a:rPr>
              <a:t>화려한 탄막 연출과 위기 상황에서 벗어나는 감동적인 재미 제공</a:t>
            </a:r>
          </a:p>
        </p:txBody>
      </p: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id="{77B24B07-8DEE-C8F0-C028-16E34BF82DE3}"/>
              </a:ext>
            </a:extLst>
          </p:cNvPr>
          <p:cNvSpPr/>
          <p:nvPr/>
        </p:nvSpPr>
        <p:spPr>
          <a:xfrm>
            <a:off x="7219950" y="3582544"/>
            <a:ext cx="4252551" cy="828675"/>
          </a:xfrm>
          <a:prstGeom prst="roundRect">
            <a:avLst/>
          </a:prstGeom>
          <a:solidFill>
            <a:srgbClr val="00999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solidFill>
                  <a:schemeClr val="bg1"/>
                </a:solidFill>
                <a:latin typeface="페이퍼로지 4 Regular" pitchFamily="2" charset="-127"/>
                <a:ea typeface="페이퍼로지 4 Regular" pitchFamily="2" charset="-127"/>
              </a:rPr>
              <a:t>캐릭터 수집 및 강화를 통해</a:t>
            </a:r>
            <a:r>
              <a:rPr lang="en-US" altLang="ko-KR" sz="1600" dirty="0">
                <a:solidFill>
                  <a:schemeClr val="bg1"/>
                </a:solidFill>
                <a:latin typeface="페이퍼로지 4 Regular" pitchFamily="2" charset="-127"/>
                <a:ea typeface="페이퍼로지 4 Regular" pitchFamily="2" charset="-127"/>
              </a:rPr>
              <a:t>, </a:t>
            </a:r>
            <a:r>
              <a:rPr lang="ko-KR" altLang="en-US" sz="1600" dirty="0" err="1">
                <a:solidFill>
                  <a:schemeClr val="bg1"/>
                </a:solidFill>
                <a:latin typeface="페이퍼로지 4 Regular" pitchFamily="2" charset="-127"/>
                <a:ea typeface="페이퍼로지 4 Regular" pitchFamily="2" charset="-127"/>
              </a:rPr>
              <a:t>몰입감</a:t>
            </a:r>
            <a:r>
              <a:rPr lang="ko-KR" altLang="en-US" sz="1600" dirty="0">
                <a:solidFill>
                  <a:schemeClr val="bg1"/>
                </a:solidFill>
                <a:latin typeface="페이퍼로지 4 Regular" pitchFamily="2" charset="-127"/>
                <a:ea typeface="페이퍼로지 4 Regular" pitchFamily="2" charset="-127"/>
              </a:rPr>
              <a:t> 증폭</a:t>
            </a:r>
          </a:p>
        </p:txBody>
      </p: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9EC07638-440B-4DEC-8E37-2CDC25188D6E}"/>
              </a:ext>
            </a:extLst>
          </p:cNvPr>
          <p:cNvSpPr/>
          <p:nvPr/>
        </p:nvSpPr>
        <p:spPr>
          <a:xfrm>
            <a:off x="7219950" y="4723481"/>
            <a:ext cx="4252551" cy="828675"/>
          </a:xfrm>
          <a:prstGeom prst="roundRect">
            <a:avLst/>
          </a:prstGeom>
          <a:solidFill>
            <a:srgbClr val="008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solidFill>
                  <a:schemeClr val="bg1"/>
                </a:solidFill>
                <a:latin typeface="페이퍼로지 4 Regular" pitchFamily="2" charset="-127"/>
                <a:ea typeface="페이퍼로지 4 Regular" pitchFamily="2" charset="-127"/>
              </a:rPr>
              <a:t>경쟁 요소와 높은 난이도를 통해 도전적인 재미 제공</a:t>
            </a:r>
          </a:p>
        </p:txBody>
      </p:sp>
    </p:spTree>
    <p:extLst>
      <p:ext uri="{BB962C8B-B14F-4D97-AF65-F5344CB8AC3E}">
        <p14:creationId xmlns:p14="http://schemas.microsoft.com/office/powerpoint/2010/main" val="390056448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83D77D8-1692-8B34-34DF-F2E46D5D250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사각형: 잘린 대각선 방향 모서리 1">
            <a:extLst>
              <a:ext uri="{FF2B5EF4-FFF2-40B4-BE49-F238E27FC236}">
                <a16:creationId xmlns:a16="http://schemas.microsoft.com/office/drawing/2014/main" id="{1A6121F7-8967-AE63-0244-5CACD432D320}"/>
              </a:ext>
            </a:extLst>
          </p:cNvPr>
          <p:cNvSpPr/>
          <p:nvPr/>
        </p:nvSpPr>
        <p:spPr>
          <a:xfrm>
            <a:off x="212436" y="230909"/>
            <a:ext cx="11767127" cy="6437746"/>
          </a:xfrm>
          <a:prstGeom prst="snip2DiagRect">
            <a:avLst>
              <a:gd name="adj1" fmla="val 0"/>
              <a:gd name="adj2" fmla="val 6911"/>
            </a:avLst>
          </a:prstGeom>
          <a:noFill/>
          <a:ln w="539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A7FC73D5-666B-CE2A-4289-00781A78ABAB}"/>
              </a:ext>
            </a:extLst>
          </p:cNvPr>
          <p:cNvSpPr/>
          <p:nvPr/>
        </p:nvSpPr>
        <p:spPr>
          <a:xfrm>
            <a:off x="800100" y="491836"/>
            <a:ext cx="10672401" cy="43208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r>
              <a:rPr lang="ko-KR" altLang="en-US" dirty="0">
                <a:solidFill>
                  <a:schemeClr val="tx1"/>
                </a:solidFill>
                <a:latin typeface="페이퍼로지 6 SemiBold" pitchFamily="2" charset="-127"/>
                <a:ea typeface="페이퍼로지 6 SemiBold" pitchFamily="2" charset="-127"/>
                <a:cs typeface="Pretendard Medium" panose="02000603000000020004" pitchFamily="2" charset="-127"/>
              </a:rPr>
              <a:t>게임 컨셉 레퍼런스</a:t>
            </a:r>
          </a:p>
        </p:txBody>
      </p:sp>
      <p:sp>
        <p:nvSpPr>
          <p:cNvPr id="4" name="다이아몬드 3">
            <a:extLst>
              <a:ext uri="{FF2B5EF4-FFF2-40B4-BE49-F238E27FC236}">
                <a16:creationId xmlns:a16="http://schemas.microsoft.com/office/drawing/2014/main" id="{D3358D84-0C55-79FA-2517-B7591F91C96F}"/>
              </a:ext>
            </a:extLst>
          </p:cNvPr>
          <p:cNvSpPr/>
          <p:nvPr/>
        </p:nvSpPr>
        <p:spPr>
          <a:xfrm>
            <a:off x="430718" y="563491"/>
            <a:ext cx="288780" cy="288780"/>
          </a:xfrm>
          <a:prstGeom prst="diamond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endParaRPr lang="ko-KR" altLang="en-US" sz="1600" dirty="0">
              <a:solidFill>
                <a:schemeClr val="tx1"/>
              </a:solidFill>
              <a:latin typeface="페이퍼로지 5 Medium" pitchFamily="2" charset="-127"/>
              <a:ea typeface="페이퍼로지 5 Medium" pitchFamily="2" charset="-127"/>
              <a:cs typeface="Pretendard Medium" panose="02000603000000020004" pitchFamily="2" charset="-127"/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59EEBF82-5950-1E24-C620-A762B1CDA530}"/>
              </a:ext>
            </a:extLst>
          </p:cNvPr>
          <p:cNvSpPr/>
          <p:nvPr/>
        </p:nvSpPr>
        <p:spPr>
          <a:xfrm>
            <a:off x="575108" y="4714874"/>
            <a:ext cx="10982325" cy="143494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lang="en-US" altLang="ko-KR" sz="1400" dirty="0">
              <a:solidFill>
                <a:schemeClr val="tx1"/>
              </a:solidFill>
              <a:latin typeface="페이퍼로지 4 Regular" pitchFamily="2" charset="-127"/>
              <a:ea typeface="페이퍼로지 4 Regular" pitchFamily="2" charset="-127"/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4E7757F5-A445-FD17-4B3F-22FFB8DC54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84746" y="1310055"/>
            <a:ext cx="2709496" cy="2709496"/>
          </a:xfrm>
          <a:prstGeom prst="rect">
            <a:avLst/>
          </a:prstGeom>
        </p:spPr>
      </p:pic>
      <p:sp>
        <p:nvSpPr>
          <p:cNvPr id="8" name="직사각형 7">
            <a:extLst>
              <a:ext uri="{FF2B5EF4-FFF2-40B4-BE49-F238E27FC236}">
                <a16:creationId xmlns:a16="http://schemas.microsoft.com/office/drawing/2014/main" id="{1B443D68-452F-44F8-2CCD-6F6C03E35602}"/>
              </a:ext>
            </a:extLst>
          </p:cNvPr>
          <p:cNvSpPr/>
          <p:nvPr/>
        </p:nvSpPr>
        <p:spPr>
          <a:xfrm>
            <a:off x="1484746" y="4019551"/>
            <a:ext cx="2709496" cy="31945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 err="1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유희왕</a:t>
            </a:r>
            <a:r>
              <a:rPr lang="ko-KR" altLang="en-US" sz="12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 </a:t>
            </a:r>
            <a:r>
              <a:rPr lang="en-US" altLang="ko-KR" sz="12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– ‘</a:t>
            </a:r>
            <a:r>
              <a:rPr lang="ko-KR" altLang="en-US" sz="1200" dirty="0" err="1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섬도희</a:t>
            </a:r>
            <a:r>
              <a:rPr lang="en-US" altLang="ko-KR" sz="12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’</a:t>
            </a:r>
            <a:endParaRPr lang="ko-KR" altLang="en-US" sz="1200" dirty="0">
              <a:solidFill>
                <a:schemeClr val="tx1"/>
              </a:solidFill>
              <a:latin typeface="페이퍼로지 4 Regular" pitchFamily="2" charset="-127"/>
              <a:ea typeface="페이퍼로지 4 Regular" pitchFamily="2" charset="-127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54DD348D-59C0-8286-1CC6-33A8CB6A228A}"/>
              </a:ext>
            </a:extLst>
          </p:cNvPr>
          <p:cNvSpPr/>
          <p:nvPr/>
        </p:nvSpPr>
        <p:spPr>
          <a:xfrm>
            <a:off x="575109" y="4594381"/>
            <a:ext cx="11041784" cy="143494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>
              <a:lnSpc>
                <a:spcPct val="200000"/>
              </a:lnSpc>
            </a:pPr>
            <a:r>
              <a:rPr lang="ko-KR" altLang="en-US" sz="1400" dirty="0" err="1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사이버펑크</a:t>
            </a:r>
            <a:r>
              <a:rPr lang="ko-KR" altLang="en-US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 테마와 포스트 </a:t>
            </a:r>
            <a:r>
              <a:rPr lang="ko-KR" altLang="en-US" sz="1400" dirty="0" err="1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아포칼립스라는</a:t>
            </a:r>
            <a:r>
              <a:rPr lang="ko-KR" altLang="en-US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 세계관을 갖고 있으며</a:t>
            </a:r>
            <a:r>
              <a:rPr lang="en-US" altLang="ko-KR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,</a:t>
            </a:r>
          </a:p>
          <a:p>
            <a:pPr>
              <a:lnSpc>
                <a:spcPct val="200000"/>
              </a:lnSpc>
            </a:pPr>
            <a:r>
              <a:rPr lang="ko-KR" altLang="en-US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비교적 어두운 세계관 설정과는 달리 전체적인 스토리 구성과 각 캐릭터들의 묘사는 밝은 것이 핵심임</a:t>
            </a:r>
            <a:r>
              <a:rPr lang="en-US" altLang="ko-KR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.</a:t>
            </a:r>
            <a:endParaRPr lang="ko-KR" altLang="en-US" sz="1400" dirty="0">
              <a:solidFill>
                <a:schemeClr val="tx1"/>
              </a:solidFill>
              <a:latin typeface="페이퍼로지 4 Regular" pitchFamily="2" charset="-127"/>
              <a:ea typeface="페이퍼로지 4 Regular" pitchFamily="2" charset="-127"/>
            </a:endParaRPr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A772E145-4E22-3136-0A11-E3EFB4AEAD0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80572" y="1310053"/>
            <a:ext cx="4816880" cy="2709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직사각형 9">
            <a:extLst>
              <a:ext uri="{FF2B5EF4-FFF2-40B4-BE49-F238E27FC236}">
                <a16:creationId xmlns:a16="http://schemas.microsoft.com/office/drawing/2014/main" id="{2B6764E0-A5F3-D057-7BE5-B1D6DBD58DB6}"/>
              </a:ext>
            </a:extLst>
          </p:cNvPr>
          <p:cNvSpPr/>
          <p:nvPr/>
        </p:nvSpPr>
        <p:spPr>
          <a:xfrm>
            <a:off x="5780572" y="4019550"/>
            <a:ext cx="4816880" cy="31945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사이버 펑크 </a:t>
            </a:r>
            <a:r>
              <a:rPr lang="en-US" altLang="ko-KR" sz="12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2077 : </a:t>
            </a:r>
            <a:r>
              <a:rPr lang="ko-KR" altLang="en-US" sz="12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팬텀 </a:t>
            </a:r>
            <a:r>
              <a:rPr lang="ko-KR" altLang="en-US" sz="1200" dirty="0" err="1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리버티</a:t>
            </a:r>
            <a:r>
              <a:rPr lang="ko-KR" altLang="en-US" sz="12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 </a:t>
            </a:r>
            <a:r>
              <a:rPr lang="en-US" altLang="ko-KR" sz="12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– ‘</a:t>
            </a:r>
            <a:r>
              <a:rPr lang="ko-KR" altLang="en-US" sz="1200" dirty="0" err="1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도그타운</a:t>
            </a:r>
            <a:r>
              <a:rPr lang="en-US" altLang="ko-KR" sz="12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’</a:t>
            </a:r>
            <a:endParaRPr lang="ko-KR" altLang="en-US" sz="1200" dirty="0">
              <a:solidFill>
                <a:schemeClr val="tx1"/>
              </a:solidFill>
              <a:latin typeface="페이퍼로지 4 Regular" pitchFamily="2" charset="-127"/>
              <a:ea typeface="페이퍼로지 4 Regular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73135228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78E1836-7D8A-55F9-5545-39E296B7AA2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사각형: 잘린 대각선 방향 모서리 1">
            <a:extLst>
              <a:ext uri="{FF2B5EF4-FFF2-40B4-BE49-F238E27FC236}">
                <a16:creationId xmlns:a16="http://schemas.microsoft.com/office/drawing/2014/main" id="{CC50784A-0296-0D01-66AC-C5E5E2E62455}"/>
              </a:ext>
            </a:extLst>
          </p:cNvPr>
          <p:cNvSpPr/>
          <p:nvPr/>
        </p:nvSpPr>
        <p:spPr>
          <a:xfrm>
            <a:off x="212436" y="230909"/>
            <a:ext cx="11767127" cy="6437746"/>
          </a:xfrm>
          <a:prstGeom prst="snip2DiagRect">
            <a:avLst>
              <a:gd name="adj1" fmla="val 0"/>
              <a:gd name="adj2" fmla="val 6911"/>
            </a:avLst>
          </a:prstGeom>
          <a:noFill/>
          <a:ln w="539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49B9D14B-C493-7ACB-BECE-1C529874C91D}"/>
              </a:ext>
            </a:extLst>
          </p:cNvPr>
          <p:cNvSpPr/>
          <p:nvPr/>
        </p:nvSpPr>
        <p:spPr>
          <a:xfrm>
            <a:off x="800100" y="491836"/>
            <a:ext cx="10672401" cy="43208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r>
              <a:rPr lang="ko-KR" altLang="en-US" dirty="0">
                <a:solidFill>
                  <a:schemeClr val="tx1"/>
                </a:solidFill>
                <a:latin typeface="페이퍼로지 6 SemiBold" pitchFamily="2" charset="-127"/>
                <a:ea typeface="페이퍼로지 6 SemiBold" pitchFamily="2" charset="-127"/>
                <a:cs typeface="Pretendard Medium" panose="02000603000000020004" pitchFamily="2" charset="-127"/>
              </a:rPr>
              <a:t>게임 플레이 레퍼런스</a:t>
            </a:r>
          </a:p>
        </p:txBody>
      </p:sp>
      <p:sp>
        <p:nvSpPr>
          <p:cNvPr id="4" name="다이아몬드 3">
            <a:extLst>
              <a:ext uri="{FF2B5EF4-FFF2-40B4-BE49-F238E27FC236}">
                <a16:creationId xmlns:a16="http://schemas.microsoft.com/office/drawing/2014/main" id="{108C62EC-327C-DEA5-CD61-8EEABFACFFFC}"/>
              </a:ext>
            </a:extLst>
          </p:cNvPr>
          <p:cNvSpPr/>
          <p:nvPr/>
        </p:nvSpPr>
        <p:spPr>
          <a:xfrm>
            <a:off x="430718" y="563491"/>
            <a:ext cx="288780" cy="288780"/>
          </a:xfrm>
          <a:prstGeom prst="diamond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endParaRPr lang="ko-KR" altLang="en-US" sz="1600" dirty="0">
              <a:solidFill>
                <a:schemeClr val="tx1"/>
              </a:solidFill>
              <a:latin typeface="페이퍼로지 5 Medium" pitchFamily="2" charset="-127"/>
              <a:ea typeface="페이퍼로지 5 Medium" pitchFamily="2" charset="-127"/>
              <a:cs typeface="Pretendard Medium" panose="02000603000000020004" pitchFamily="2" charset="-127"/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AC90AF36-95ED-3DA7-0887-A99BF42AC6BA}"/>
              </a:ext>
            </a:extLst>
          </p:cNvPr>
          <p:cNvSpPr/>
          <p:nvPr/>
        </p:nvSpPr>
        <p:spPr>
          <a:xfrm>
            <a:off x="575108" y="4544158"/>
            <a:ext cx="10982325" cy="160566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>
              <a:lnSpc>
                <a:spcPct val="200000"/>
              </a:lnSpc>
            </a:pPr>
            <a:r>
              <a:rPr lang="ko-KR" altLang="en-US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핵심 게임 플레이는 </a:t>
            </a:r>
            <a:r>
              <a:rPr lang="en-US" altLang="ko-KR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‘</a:t>
            </a:r>
            <a:r>
              <a:rPr lang="ko-KR" altLang="en-US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스카이 포스 </a:t>
            </a:r>
            <a:r>
              <a:rPr lang="en-US" altLang="ko-KR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: </a:t>
            </a:r>
            <a:r>
              <a:rPr lang="ko-KR" altLang="en-US" sz="1400" dirty="0" err="1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리로디드</a:t>
            </a:r>
            <a:r>
              <a:rPr lang="en-US" altLang="ko-KR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’</a:t>
            </a:r>
            <a:r>
              <a:rPr lang="ko-KR" altLang="en-US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와 같은 </a:t>
            </a:r>
            <a:r>
              <a:rPr lang="ko-KR" altLang="en-US" sz="1400" b="1" dirty="0" err="1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탑뷰</a:t>
            </a:r>
            <a:r>
              <a:rPr lang="ko-KR" altLang="en-US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 시점의 </a:t>
            </a:r>
            <a:r>
              <a:rPr lang="en-US" altLang="ko-KR" sz="1400" b="1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3D </a:t>
            </a:r>
            <a:r>
              <a:rPr lang="ko-KR" altLang="en-US" sz="1400" b="1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탄막 슈팅</a:t>
            </a:r>
            <a:r>
              <a:rPr lang="ko-KR" altLang="en-US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 게임의 형태를 띄고 있으며</a:t>
            </a:r>
            <a:r>
              <a:rPr lang="en-US" altLang="ko-KR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,</a:t>
            </a:r>
          </a:p>
          <a:p>
            <a:pPr>
              <a:lnSpc>
                <a:spcPct val="200000"/>
              </a:lnSpc>
            </a:pPr>
            <a:r>
              <a:rPr lang="en-US" altLang="ko-KR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‘</a:t>
            </a:r>
            <a:r>
              <a:rPr lang="ko-KR" altLang="en-US" sz="1400" dirty="0" err="1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벽람항로</a:t>
            </a:r>
            <a:r>
              <a:rPr lang="en-US" altLang="ko-KR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’ </a:t>
            </a:r>
            <a:r>
              <a:rPr lang="ko-KR" altLang="en-US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와 같이 </a:t>
            </a:r>
            <a:r>
              <a:rPr lang="ko-KR" altLang="en-US" sz="1400" b="1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캐릭터 수집형 </a:t>
            </a:r>
            <a:r>
              <a:rPr lang="en-US" altLang="ko-KR" sz="1400" b="1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RPG</a:t>
            </a:r>
            <a:r>
              <a:rPr lang="ko-KR" altLang="en-US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로써의 특징도 갖고 있음</a:t>
            </a:r>
            <a:r>
              <a:rPr lang="en-US" altLang="ko-KR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.</a:t>
            </a:r>
          </a:p>
        </p:txBody>
      </p:sp>
      <p:pic>
        <p:nvPicPr>
          <p:cNvPr id="2050" name="Picture 2" descr="Sky Force Reloaded - 겜타쿠(GTAKU)">
            <a:extLst>
              <a:ext uri="{FF2B5EF4-FFF2-40B4-BE49-F238E27FC236}">
                <a16:creationId xmlns:a16="http://schemas.microsoft.com/office/drawing/2014/main" id="{3FACB5C6-34A6-4BEC-D775-72EA2E62380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4425" y="1517818"/>
            <a:ext cx="4324350" cy="24324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벽람항로의 장르는 탄막슈팅게임이다 - BATTLEPAGE">
            <a:extLst>
              <a:ext uri="{FF2B5EF4-FFF2-40B4-BE49-F238E27FC236}">
                <a16:creationId xmlns:a16="http://schemas.microsoft.com/office/drawing/2014/main" id="{A0EA795A-E53A-FE7A-2E7C-B8E50A3DCE2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53225" y="1517818"/>
            <a:ext cx="4324350" cy="24313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직사각형 5">
            <a:extLst>
              <a:ext uri="{FF2B5EF4-FFF2-40B4-BE49-F238E27FC236}">
                <a16:creationId xmlns:a16="http://schemas.microsoft.com/office/drawing/2014/main" id="{1EF65F68-2153-BE9D-55E1-95C46D5F8C02}"/>
              </a:ext>
            </a:extLst>
          </p:cNvPr>
          <p:cNvSpPr/>
          <p:nvPr/>
        </p:nvSpPr>
        <p:spPr>
          <a:xfrm>
            <a:off x="6753226" y="3949139"/>
            <a:ext cx="4324350" cy="31945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 err="1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벽람항로</a:t>
            </a:r>
            <a:endParaRPr lang="ko-KR" altLang="en-US" sz="1200" dirty="0">
              <a:solidFill>
                <a:schemeClr val="tx1"/>
              </a:solidFill>
              <a:latin typeface="페이퍼로지 4 Regular" pitchFamily="2" charset="-127"/>
              <a:ea typeface="페이퍼로지 4 Regular" pitchFamily="2" charset="-127"/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761A0FA7-D4D9-7CC3-9EE4-B1B63C6BECBE}"/>
              </a:ext>
            </a:extLst>
          </p:cNvPr>
          <p:cNvSpPr/>
          <p:nvPr/>
        </p:nvSpPr>
        <p:spPr>
          <a:xfrm>
            <a:off x="1114424" y="3949139"/>
            <a:ext cx="4324351" cy="31945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스카이 포스 </a:t>
            </a:r>
            <a:r>
              <a:rPr lang="en-US" altLang="ko-KR" sz="12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: </a:t>
            </a:r>
            <a:r>
              <a:rPr lang="ko-KR" altLang="en-US" sz="1200" dirty="0" err="1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리로디드</a:t>
            </a:r>
            <a:endParaRPr lang="ko-KR" altLang="en-US" sz="1200" dirty="0">
              <a:solidFill>
                <a:schemeClr val="tx1"/>
              </a:solidFill>
              <a:latin typeface="페이퍼로지 4 Regular" pitchFamily="2" charset="-127"/>
              <a:ea typeface="페이퍼로지 4 Regular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96613575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13C004C-0F3A-5DC5-5C19-06E373BE037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사각형: 잘린 대각선 방향 모서리 1">
            <a:extLst>
              <a:ext uri="{FF2B5EF4-FFF2-40B4-BE49-F238E27FC236}">
                <a16:creationId xmlns:a16="http://schemas.microsoft.com/office/drawing/2014/main" id="{30359A18-CED3-1E11-04C8-67D760E2F514}"/>
              </a:ext>
            </a:extLst>
          </p:cNvPr>
          <p:cNvSpPr/>
          <p:nvPr/>
        </p:nvSpPr>
        <p:spPr>
          <a:xfrm>
            <a:off x="212436" y="230909"/>
            <a:ext cx="11767127" cy="6437746"/>
          </a:xfrm>
          <a:prstGeom prst="snip2DiagRect">
            <a:avLst>
              <a:gd name="adj1" fmla="val 0"/>
              <a:gd name="adj2" fmla="val 6911"/>
            </a:avLst>
          </a:prstGeom>
          <a:noFill/>
          <a:ln w="539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AC6B8BB3-AFB1-5CBE-C465-31E9C7E0C237}"/>
              </a:ext>
            </a:extLst>
          </p:cNvPr>
          <p:cNvSpPr/>
          <p:nvPr/>
        </p:nvSpPr>
        <p:spPr>
          <a:xfrm>
            <a:off x="800100" y="491836"/>
            <a:ext cx="10672401" cy="43208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r>
              <a:rPr lang="ko-KR" altLang="en-US" dirty="0">
                <a:solidFill>
                  <a:schemeClr val="tx1"/>
                </a:solidFill>
                <a:latin typeface="페이퍼로지 6 SemiBold" pitchFamily="2" charset="-127"/>
                <a:ea typeface="페이퍼로지 6 SemiBold" pitchFamily="2" charset="-127"/>
                <a:cs typeface="Pretendard Medium" panose="02000603000000020004" pitchFamily="2" charset="-127"/>
              </a:rPr>
              <a:t>전체 게임 플레이 루프</a:t>
            </a:r>
          </a:p>
        </p:txBody>
      </p:sp>
      <p:sp>
        <p:nvSpPr>
          <p:cNvPr id="4" name="다이아몬드 3">
            <a:extLst>
              <a:ext uri="{FF2B5EF4-FFF2-40B4-BE49-F238E27FC236}">
                <a16:creationId xmlns:a16="http://schemas.microsoft.com/office/drawing/2014/main" id="{1C7A05A1-F718-385D-E08C-3B72C69B9198}"/>
              </a:ext>
            </a:extLst>
          </p:cNvPr>
          <p:cNvSpPr/>
          <p:nvPr/>
        </p:nvSpPr>
        <p:spPr>
          <a:xfrm>
            <a:off x="430718" y="563491"/>
            <a:ext cx="288780" cy="288780"/>
          </a:xfrm>
          <a:prstGeom prst="diamond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endParaRPr lang="ko-KR" altLang="en-US" sz="1600" dirty="0">
              <a:solidFill>
                <a:schemeClr val="tx1"/>
              </a:solidFill>
              <a:latin typeface="페이퍼로지 5 Medium" pitchFamily="2" charset="-127"/>
              <a:ea typeface="페이퍼로지 5 Medium" pitchFamily="2" charset="-127"/>
              <a:cs typeface="Pretendard Medium" panose="02000603000000020004" pitchFamily="2" charset="-127"/>
            </a:endParaRPr>
          </a:p>
        </p:txBody>
      </p:sp>
      <p:sp>
        <p:nvSpPr>
          <p:cNvPr id="5" name="사각형: 둥근 모서리 4">
            <a:extLst>
              <a:ext uri="{FF2B5EF4-FFF2-40B4-BE49-F238E27FC236}">
                <a16:creationId xmlns:a16="http://schemas.microsoft.com/office/drawing/2014/main" id="{3F6DDE65-A0D4-6EA1-7BB6-9B41EF33718E}"/>
              </a:ext>
            </a:extLst>
          </p:cNvPr>
          <p:cNvSpPr/>
          <p:nvPr/>
        </p:nvSpPr>
        <p:spPr>
          <a:xfrm>
            <a:off x="1057745" y="1763639"/>
            <a:ext cx="1175977" cy="432089"/>
          </a:xfrm>
          <a:prstGeom prst="roundRect">
            <a:avLst/>
          </a:prstGeom>
          <a:solidFill>
            <a:schemeClr val="accent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bg1"/>
                </a:solidFill>
                <a:latin typeface="페이퍼로지 4 Regular" pitchFamily="2" charset="-127"/>
                <a:ea typeface="페이퍼로지 4 Regular" pitchFamily="2" charset="-127"/>
              </a:rPr>
              <a:t>시작</a:t>
            </a: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4E0FF95A-7970-5BC7-EB70-DC89CF338393}"/>
              </a:ext>
            </a:extLst>
          </p:cNvPr>
          <p:cNvSpPr/>
          <p:nvPr/>
        </p:nvSpPr>
        <p:spPr>
          <a:xfrm>
            <a:off x="5372100" y="1894292"/>
            <a:ext cx="1447800" cy="432089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무한 모드</a:t>
            </a: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73497E07-A61F-2677-3296-1C8D21F96B14}"/>
              </a:ext>
            </a:extLst>
          </p:cNvPr>
          <p:cNvSpPr/>
          <p:nvPr/>
        </p:nvSpPr>
        <p:spPr>
          <a:xfrm>
            <a:off x="5372100" y="3460377"/>
            <a:ext cx="1447800" cy="432089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스테이지 모드</a:t>
            </a: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48EBE8E2-9262-E5B0-9D17-C109A66783FD}"/>
              </a:ext>
            </a:extLst>
          </p:cNvPr>
          <p:cNvSpPr/>
          <p:nvPr/>
        </p:nvSpPr>
        <p:spPr>
          <a:xfrm>
            <a:off x="955172" y="2691135"/>
            <a:ext cx="1381125" cy="432089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파티 구성</a:t>
            </a:r>
            <a:br>
              <a:rPr lang="en-US" altLang="ko-KR" sz="12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</a:br>
            <a:r>
              <a:rPr lang="en-US" altLang="ko-KR" sz="12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(</a:t>
            </a:r>
            <a:r>
              <a:rPr lang="ko-KR" altLang="en-US" sz="12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메인 </a:t>
            </a:r>
            <a:r>
              <a:rPr lang="en-US" altLang="ko-KR" sz="12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1, </a:t>
            </a:r>
            <a:r>
              <a:rPr lang="ko-KR" altLang="en-US" sz="12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서브 </a:t>
            </a:r>
            <a:r>
              <a:rPr lang="en-US" altLang="ko-KR" sz="12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2)</a:t>
            </a:r>
            <a:endParaRPr lang="ko-KR" altLang="en-US" sz="1200" dirty="0">
              <a:solidFill>
                <a:schemeClr val="tx1"/>
              </a:solidFill>
              <a:latin typeface="페이퍼로지 4 Regular" pitchFamily="2" charset="-127"/>
              <a:ea typeface="페이퍼로지 4 Regular" pitchFamily="2" charset="-127"/>
            </a:endParaRPr>
          </a:p>
        </p:txBody>
      </p:sp>
      <p:sp>
        <p:nvSpPr>
          <p:cNvPr id="12" name="순서도: 판단 11">
            <a:extLst>
              <a:ext uri="{FF2B5EF4-FFF2-40B4-BE49-F238E27FC236}">
                <a16:creationId xmlns:a16="http://schemas.microsoft.com/office/drawing/2014/main" id="{7967EA1F-9BC7-2BB9-8C1A-51662C69F36B}"/>
              </a:ext>
            </a:extLst>
          </p:cNvPr>
          <p:cNvSpPr/>
          <p:nvPr/>
        </p:nvSpPr>
        <p:spPr>
          <a:xfrm>
            <a:off x="3093535" y="2646178"/>
            <a:ext cx="1447800" cy="522001"/>
          </a:xfrm>
          <a:prstGeom prst="flowChartDecision">
            <a:avLst/>
          </a:prstGeom>
          <a:solidFill>
            <a:schemeClr val="accent6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모드 </a:t>
            </a:r>
            <a:br>
              <a:rPr lang="en-US" altLang="ko-KR" sz="12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</a:br>
            <a:r>
              <a:rPr lang="ko-KR" altLang="en-US" sz="12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선택</a:t>
            </a:r>
          </a:p>
        </p:txBody>
      </p:sp>
      <p:cxnSp>
        <p:nvCxnSpPr>
          <p:cNvPr id="18" name="직선 화살표 연결선 17">
            <a:extLst>
              <a:ext uri="{FF2B5EF4-FFF2-40B4-BE49-F238E27FC236}">
                <a16:creationId xmlns:a16="http://schemas.microsoft.com/office/drawing/2014/main" id="{D87B60ED-0854-6BA6-BCD1-7A394778B9BD}"/>
              </a:ext>
            </a:extLst>
          </p:cNvPr>
          <p:cNvCxnSpPr>
            <a:stCxn id="5" idx="2"/>
            <a:endCxn id="10" idx="0"/>
          </p:cNvCxnSpPr>
          <p:nvPr/>
        </p:nvCxnSpPr>
        <p:spPr>
          <a:xfrm>
            <a:off x="1645734" y="2195728"/>
            <a:ext cx="1" cy="49540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0" name="직선 화살표 연결선 19">
            <a:extLst>
              <a:ext uri="{FF2B5EF4-FFF2-40B4-BE49-F238E27FC236}">
                <a16:creationId xmlns:a16="http://schemas.microsoft.com/office/drawing/2014/main" id="{FAFE4CED-A5FA-7141-996A-72905AD79F15}"/>
              </a:ext>
            </a:extLst>
          </p:cNvPr>
          <p:cNvCxnSpPr>
            <a:stCxn id="10" idx="3"/>
            <a:endCxn id="12" idx="1"/>
          </p:cNvCxnSpPr>
          <p:nvPr/>
        </p:nvCxnSpPr>
        <p:spPr>
          <a:xfrm flipV="1">
            <a:off x="2336297" y="2907179"/>
            <a:ext cx="757238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2" name="연결선: 꺾임 21">
            <a:extLst>
              <a:ext uri="{FF2B5EF4-FFF2-40B4-BE49-F238E27FC236}">
                <a16:creationId xmlns:a16="http://schemas.microsoft.com/office/drawing/2014/main" id="{5C458623-EE0E-836C-6A58-A016FF6D69BA}"/>
              </a:ext>
            </a:extLst>
          </p:cNvPr>
          <p:cNvCxnSpPr>
            <a:stCxn id="12" idx="0"/>
            <a:endCxn id="7" idx="1"/>
          </p:cNvCxnSpPr>
          <p:nvPr/>
        </p:nvCxnSpPr>
        <p:spPr>
          <a:xfrm rot="5400000" flipH="1" flipV="1">
            <a:off x="4326847" y="1600926"/>
            <a:ext cx="535841" cy="1554665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4" name="연결선: 꺾임 23">
            <a:extLst>
              <a:ext uri="{FF2B5EF4-FFF2-40B4-BE49-F238E27FC236}">
                <a16:creationId xmlns:a16="http://schemas.microsoft.com/office/drawing/2014/main" id="{072660EB-6BAD-B482-DEA2-E2AE734585A7}"/>
              </a:ext>
            </a:extLst>
          </p:cNvPr>
          <p:cNvCxnSpPr>
            <a:stCxn id="12" idx="2"/>
            <a:endCxn id="8" idx="1"/>
          </p:cNvCxnSpPr>
          <p:nvPr/>
        </p:nvCxnSpPr>
        <p:spPr>
          <a:xfrm rot="16200000" flipH="1">
            <a:off x="4340646" y="2644967"/>
            <a:ext cx="508243" cy="1554665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7" name="순서도: 판단 26">
            <a:extLst>
              <a:ext uri="{FF2B5EF4-FFF2-40B4-BE49-F238E27FC236}">
                <a16:creationId xmlns:a16="http://schemas.microsoft.com/office/drawing/2014/main" id="{1A24ADAD-2041-B04F-FB36-3B32685ACEDA}"/>
              </a:ext>
            </a:extLst>
          </p:cNvPr>
          <p:cNvSpPr/>
          <p:nvPr/>
        </p:nvSpPr>
        <p:spPr>
          <a:xfrm>
            <a:off x="7670083" y="1856257"/>
            <a:ext cx="1447800" cy="522001"/>
          </a:xfrm>
          <a:prstGeom prst="flowChartDecision">
            <a:avLst/>
          </a:prstGeom>
          <a:solidFill>
            <a:schemeClr val="accent6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사망 </a:t>
            </a:r>
            <a:r>
              <a:rPr lang="en-US" altLang="ko-KR" sz="12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or </a:t>
            </a:r>
            <a:r>
              <a:rPr lang="ko-KR" altLang="en-US" sz="12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중단</a:t>
            </a:r>
          </a:p>
        </p:txBody>
      </p:sp>
      <p:cxnSp>
        <p:nvCxnSpPr>
          <p:cNvPr id="29" name="직선 화살표 연결선 28">
            <a:extLst>
              <a:ext uri="{FF2B5EF4-FFF2-40B4-BE49-F238E27FC236}">
                <a16:creationId xmlns:a16="http://schemas.microsoft.com/office/drawing/2014/main" id="{24C56FC0-09D7-8534-D373-2C863D526854}"/>
              </a:ext>
            </a:extLst>
          </p:cNvPr>
          <p:cNvCxnSpPr>
            <a:stCxn id="7" idx="3"/>
            <a:endCxn id="27" idx="1"/>
          </p:cNvCxnSpPr>
          <p:nvPr/>
        </p:nvCxnSpPr>
        <p:spPr>
          <a:xfrm>
            <a:off x="6819900" y="2110337"/>
            <a:ext cx="850183" cy="692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1" name="연결선: 꺾임 30">
            <a:extLst>
              <a:ext uri="{FF2B5EF4-FFF2-40B4-BE49-F238E27FC236}">
                <a16:creationId xmlns:a16="http://schemas.microsoft.com/office/drawing/2014/main" id="{C0FA7A20-3BA5-BD66-8DD3-CC74BB3ECBB8}"/>
              </a:ext>
            </a:extLst>
          </p:cNvPr>
          <p:cNvCxnSpPr>
            <a:stCxn id="27" idx="0"/>
            <a:endCxn id="7" idx="0"/>
          </p:cNvCxnSpPr>
          <p:nvPr/>
        </p:nvCxnSpPr>
        <p:spPr>
          <a:xfrm rot="16200000" flipH="1" flipV="1">
            <a:off x="7225974" y="726282"/>
            <a:ext cx="38035" cy="2297983"/>
          </a:xfrm>
          <a:prstGeom prst="bentConnector3">
            <a:avLst>
              <a:gd name="adj1" fmla="val -601025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9" name="사각형: 둥근 모서리 38">
            <a:extLst>
              <a:ext uri="{FF2B5EF4-FFF2-40B4-BE49-F238E27FC236}">
                <a16:creationId xmlns:a16="http://schemas.microsoft.com/office/drawing/2014/main" id="{915C1BA1-4125-F6C8-925E-7EDD40448456}"/>
              </a:ext>
            </a:extLst>
          </p:cNvPr>
          <p:cNvSpPr/>
          <p:nvPr/>
        </p:nvSpPr>
        <p:spPr>
          <a:xfrm>
            <a:off x="9984651" y="2691135"/>
            <a:ext cx="1175977" cy="432089"/>
          </a:xfrm>
          <a:prstGeom prst="roundRect">
            <a:avLst/>
          </a:prstGeom>
          <a:solidFill>
            <a:schemeClr val="accent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bg1"/>
                </a:solidFill>
                <a:latin typeface="페이퍼로지 4 Regular" pitchFamily="2" charset="-127"/>
                <a:ea typeface="페이퍼로지 4 Regular" pitchFamily="2" charset="-127"/>
              </a:rPr>
              <a:t>종료</a:t>
            </a:r>
          </a:p>
        </p:txBody>
      </p:sp>
      <p:sp>
        <p:nvSpPr>
          <p:cNvPr id="40" name="순서도: 판단 39">
            <a:extLst>
              <a:ext uri="{FF2B5EF4-FFF2-40B4-BE49-F238E27FC236}">
                <a16:creationId xmlns:a16="http://schemas.microsoft.com/office/drawing/2014/main" id="{FA187FD7-5F6D-1D5A-BDF1-181FA5E13B83}"/>
              </a:ext>
            </a:extLst>
          </p:cNvPr>
          <p:cNvSpPr/>
          <p:nvPr/>
        </p:nvSpPr>
        <p:spPr>
          <a:xfrm>
            <a:off x="7650665" y="3409515"/>
            <a:ext cx="1447800" cy="522001"/>
          </a:xfrm>
          <a:prstGeom prst="flowChartDecision">
            <a:avLst/>
          </a:prstGeom>
          <a:solidFill>
            <a:schemeClr val="accent6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5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사망 </a:t>
            </a:r>
            <a:r>
              <a:rPr lang="en-US" altLang="ko-KR" sz="105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or </a:t>
            </a:r>
            <a:r>
              <a:rPr lang="ko-KR" altLang="en-US" sz="105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중단 </a:t>
            </a:r>
            <a:r>
              <a:rPr lang="en-US" altLang="ko-KR" sz="105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or </a:t>
            </a:r>
            <a:r>
              <a:rPr lang="ko-KR" altLang="en-US" sz="105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클리어</a:t>
            </a:r>
          </a:p>
        </p:txBody>
      </p:sp>
      <p:cxnSp>
        <p:nvCxnSpPr>
          <p:cNvPr id="42" name="직선 화살표 연결선 41">
            <a:extLst>
              <a:ext uri="{FF2B5EF4-FFF2-40B4-BE49-F238E27FC236}">
                <a16:creationId xmlns:a16="http://schemas.microsoft.com/office/drawing/2014/main" id="{82B0C254-92E4-6F76-681F-E3A66B06BFB9}"/>
              </a:ext>
            </a:extLst>
          </p:cNvPr>
          <p:cNvCxnSpPr>
            <a:stCxn id="8" idx="3"/>
            <a:endCxn id="40" idx="1"/>
          </p:cNvCxnSpPr>
          <p:nvPr/>
        </p:nvCxnSpPr>
        <p:spPr>
          <a:xfrm flipV="1">
            <a:off x="6819900" y="3670516"/>
            <a:ext cx="830765" cy="590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4" name="연결선: 꺾임 43">
            <a:extLst>
              <a:ext uri="{FF2B5EF4-FFF2-40B4-BE49-F238E27FC236}">
                <a16:creationId xmlns:a16="http://schemas.microsoft.com/office/drawing/2014/main" id="{A484AD26-70A1-2E00-C55D-A7F253AE7122}"/>
              </a:ext>
            </a:extLst>
          </p:cNvPr>
          <p:cNvCxnSpPr>
            <a:stCxn id="40" idx="3"/>
            <a:endCxn id="39" idx="2"/>
          </p:cNvCxnSpPr>
          <p:nvPr/>
        </p:nvCxnSpPr>
        <p:spPr>
          <a:xfrm flipV="1">
            <a:off x="9098465" y="3123224"/>
            <a:ext cx="1474175" cy="547292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6" name="연결선: 꺾임 45">
            <a:extLst>
              <a:ext uri="{FF2B5EF4-FFF2-40B4-BE49-F238E27FC236}">
                <a16:creationId xmlns:a16="http://schemas.microsoft.com/office/drawing/2014/main" id="{1620755D-7D3B-0849-B17D-F1F677EA057F}"/>
              </a:ext>
            </a:extLst>
          </p:cNvPr>
          <p:cNvCxnSpPr>
            <a:stCxn id="27" idx="3"/>
            <a:endCxn id="39" idx="0"/>
          </p:cNvCxnSpPr>
          <p:nvPr/>
        </p:nvCxnSpPr>
        <p:spPr>
          <a:xfrm>
            <a:off x="9117883" y="2117258"/>
            <a:ext cx="1454757" cy="573877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8" name="연결선: 꺾임 47">
            <a:extLst>
              <a:ext uri="{FF2B5EF4-FFF2-40B4-BE49-F238E27FC236}">
                <a16:creationId xmlns:a16="http://schemas.microsoft.com/office/drawing/2014/main" id="{9D4B48F3-E440-5399-E3E9-281044FB1FE8}"/>
              </a:ext>
            </a:extLst>
          </p:cNvPr>
          <p:cNvCxnSpPr>
            <a:stCxn id="40" idx="2"/>
            <a:endCxn id="8" idx="2"/>
          </p:cNvCxnSpPr>
          <p:nvPr/>
        </p:nvCxnSpPr>
        <p:spPr>
          <a:xfrm rot="5400000" flipH="1">
            <a:off x="7215758" y="2772709"/>
            <a:ext cx="39050" cy="2278565"/>
          </a:xfrm>
          <a:prstGeom prst="bentConnector3">
            <a:avLst>
              <a:gd name="adj1" fmla="val -585403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0" name="직사각형 49">
            <a:extLst>
              <a:ext uri="{FF2B5EF4-FFF2-40B4-BE49-F238E27FC236}">
                <a16:creationId xmlns:a16="http://schemas.microsoft.com/office/drawing/2014/main" id="{1BA95BAF-F0DD-2A5A-C835-9156C983285D}"/>
              </a:ext>
            </a:extLst>
          </p:cNvPr>
          <p:cNvSpPr/>
          <p:nvPr/>
        </p:nvSpPr>
        <p:spPr>
          <a:xfrm>
            <a:off x="7008467" y="1486380"/>
            <a:ext cx="494072" cy="27168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No</a:t>
            </a:r>
            <a:endParaRPr lang="ko-KR" altLang="en-US" sz="1200" dirty="0">
              <a:solidFill>
                <a:schemeClr val="tx1"/>
              </a:solidFill>
              <a:latin typeface="페이퍼로지 4 Regular" pitchFamily="2" charset="-127"/>
              <a:ea typeface="페이퍼로지 4 Regular" pitchFamily="2" charset="-127"/>
            </a:endParaRPr>
          </a:p>
        </p:txBody>
      </p:sp>
      <p:sp>
        <p:nvSpPr>
          <p:cNvPr id="51" name="직사각형 50">
            <a:extLst>
              <a:ext uri="{FF2B5EF4-FFF2-40B4-BE49-F238E27FC236}">
                <a16:creationId xmlns:a16="http://schemas.microsoft.com/office/drawing/2014/main" id="{25A3DC38-635F-11D7-CDFB-0B04AF668CF8}"/>
              </a:ext>
            </a:extLst>
          </p:cNvPr>
          <p:cNvSpPr/>
          <p:nvPr/>
        </p:nvSpPr>
        <p:spPr>
          <a:xfrm>
            <a:off x="9554890" y="1968668"/>
            <a:ext cx="494072" cy="27168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Yes</a:t>
            </a:r>
            <a:endParaRPr lang="ko-KR" altLang="en-US" sz="1200" dirty="0">
              <a:solidFill>
                <a:schemeClr val="tx1"/>
              </a:solidFill>
              <a:latin typeface="페이퍼로지 4 Regular" pitchFamily="2" charset="-127"/>
              <a:ea typeface="페이퍼로지 4 Regular" pitchFamily="2" charset="-127"/>
            </a:endParaRPr>
          </a:p>
        </p:txBody>
      </p:sp>
      <p:sp>
        <p:nvSpPr>
          <p:cNvPr id="52" name="직사각형 51">
            <a:extLst>
              <a:ext uri="{FF2B5EF4-FFF2-40B4-BE49-F238E27FC236}">
                <a16:creationId xmlns:a16="http://schemas.microsoft.com/office/drawing/2014/main" id="{BB50F768-3A3F-1AFA-1B77-8588AE6968A3}"/>
              </a:ext>
            </a:extLst>
          </p:cNvPr>
          <p:cNvSpPr/>
          <p:nvPr/>
        </p:nvSpPr>
        <p:spPr>
          <a:xfrm>
            <a:off x="9554890" y="3566029"/>
            <a:ext cx="494072" cy="27168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Yes</a:t>
            </a:r>
            <a:endParaRPr lang="ko-KR" altLang="en-US" sz="1200" dirty="0">
              <a:solidFill>
                <a:schemeClr val="tx1"/>
              </a:solidFill>
              <a:latin typeface="페이퍼로지 4 Regular" pitchFamily="2" charset="-127"/>
              <a:ea typeface="페이퍼로지 4 Regular" pitchFamily="2" charset="-127"/>
            </a:endParaRPr>
          </a:p>
        </p:txBody>
      </p:sp>
      <p:sp>
        <p:nvSpPr>
          <p:cNvPr id="53" name="직사각형 52">
            <a:extLst>
              <a:ext uri="{FF2B5EF4-FFF2-40B4-BE49-F238E27FC236}">
                <a16:creationId xmlns:a16="http://schemas.microsoft.com/office/drawing/2014/main" id="{7EE51DF1-1C0F-2244-47AC-834A213A0B11}"/>
              </a:ext>
            </a:extLst>
          </p:cNvPr>
          <p:cNvSpPr/>
          <p:nvPr/>
        </p:nvSpPr>
        <p:spPr>
          <a:xfrm>
            <a:off x="6997955" y="4038094"/>
            <a:ext cx="494072" cy="27168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No</a:t>
            </a:r>
            <a:endParaRPr lang="ko-KR" altLang="en-US" sz="1200" dirty="0">
              <a:solidFill>
                <a:schemeClr val="tx1"/>
              </a:solidFill>
              <a:latin typeface="페이퍼로지 4 Regular" pitchFamily="2" charset="-127"/>
              <a:ea typeface="페이퍼로지 4 Regular" pitchFamily="2" charset="-127"/>
            </a:endParaRPr>
          </a:p>
        </p:txBody>
      </p:sp>
      <p:sp>
        <p:nvSpPr>
          <p:cNvPr id="55" name="직사각형 54">
            <a:extLst>
              <a:ext uri="{FF2B5EF4-FFF2-40B4-BE49-F238E27FC236}">
                <a16:creationId xmlns:a16="http://schemas.microsoft.com/office/drawing/2014/main" id="{E25F0CB7-66A6-5B3E-AA25-5DFB2CEA8254}"/>
              </a:ext>
            </a:extLst>
          </p:cNvPr>
          <p:cNvSpPr/>
          <p:nvPr/>
        </p:nvSpPr>
        <p:spPr>
          <a:xfrm>
            <a:off x="3135352" y="3304452"/>
            <a:ext cx="1364165" cy="27168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진입 전에 파티 확인</a:t>
            </a:r>
          </a:p>
        </p:txBody>
      </p:sp>
      <p:sp>
        <p:nvSpPr>
          <p:cNvPr id="60" name="직사각형 59">
            <a:extLst>
              <a:ext uri="{FF2B5EF4-FFF2-40B4-BE49-F238E27FC236}">
                <a16:creationId xmlns:a16="http://schemas.microsoft.com/office/drawing/2014/main" id="{253F4652-B650-CBDD-70B6-6FB61FDB524B}"/>
              </a:ext>
            </a:extLst>
          </p:cNvPr>
          <p:cNvSpPr/>
          <p:nvPr/>
        </p:nvSpPr>
        <p:spPr>
          <a:xfrm>
            <a:off x="542202" y="4458345"/>
            <a:ext cx="10982325" cy="208533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§"/>
            </a:pPr>
            <a:r>
              <a:rPr lang="ko-KR" altLang="en-US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게임의 메인 콘텐츠는 스테이지를 돌파하며 스토리를 진행하는 </a:t>
            </a:r>
            <a:r>
              <a:rPr lang="en-US" altLang="ko-KR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‘</a:t>
            </a:r>
            <a:r>
              <a:rPr lang="ko-KR" altLang="en-US" sz="1400" b="1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스테이지</a:t>
            </a:r>
            <a:r>
              <a:rPr lang="en-US" altLang="ko-KR" sz="1400" b="1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 </a:t>
            </a:r>
            <a:r>
              <a:rPr lang="ko-KR" altLang="en-US" sz="1400" b="1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모드</a:t>
            </a:r>
            <a:r>
              <a:rPr lang="en-US" altLang="ko-KR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’</a:t>
            </a:r>
            <a:r>
              <a:rPr lang="ko-KR" altLang="en-US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 와</a:t>
            </a:r>
            <a:r>
              <a:rPr lang="en-US" altLang="ko-KR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,</a:t>
            </a:r>
            <a:r>
              <a:rPr lang="ko-KR" altLang="en-US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 점점 강해지는 적들을 상대하는 </a:t>
            </a:r>
            <a:r>
              <a:rPr lang="en-US" altLang="ko-KR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‘</a:t>
            </a:r>
            <a:r>
              <a:rPr lang="ko-KR" altLang="en-US" sz="1400" b="1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무한 모드</a:t>
            </a:r>
            <a:r>
              <a:rPr lang="en-US" altLang="ko-KR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’</a:t>
            </a:r>
            <a:r>
              <a:rPr lang="ko-KR" altLang="en-US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로 나누어져 있음</a:t>
            </a:r>
            <a:r>
              <a:rPr lang="en-US" altLang="ko-KR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.</a:t>
            </a: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§"/>
            </a:pPr>
            <a:r>
              <a:rPr lang="ko-KR" altLang="en-US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게임 시작 시 </a:t>
            </a:r>
            <a:r>
              <a:rPr lang="en-US" altLang="ko-KR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, </a:t>
            </a:r>
            <a:r>
              <a:rPr lang="ko-KR" altLang="en-US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메인 메뉴 </a:t>
            </a:r>
            <a:r>
              <a:rPr lang="ko-KR" altLang="en-US" sz="1400" dirty="0" err="1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씬에서</a:t>
            </a:r>
            <a:r>
              <a:rPr lang="ko-KR" altLang="en-US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 파티 구성 가능</a:t>
            </a:r>
            <a:r>
              <a:rPr lang="en-US" altLang="ko-KR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, </a:t>
            </a:r>
            <a:r>
              <a:rPr lang="ko-KR" altLang="en-US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이후 플레이할 모드를 선택하여 게임 플레이 진행</a:t>
            </a:r>
            <a:r>
              <a:rPr lang="en-US" altLang="ko-KR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, </a:t>
            </a:r>
            <a:r>
              <a:rPr lang="ko-KR" altLang="en-US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이때</a:t>
            </a:r>
            <a:r>
              <a:rPr lang="en-US" altLang="ko-KR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, </a:t>
            </a:r>
            <a:r>
              <a:rPr lang="ko-KR" altLang="en-US" sz="1400" b="1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한번 더 파티 구성</a:t>
            </a:r>
            <a:r>
              <a:rPr lang="ko-KR" altLang="en-US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을 </a:t>
            </a:r>
            <a:r>
              <a:rPr lang="ko-KR" altLang="en-US" sz="1400" b="1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점검</a:t>
            </a:r>
            <a:r>
              <a:rPr lang="ko-KR" altLang="en-US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할 수 있음</a:t>
            </a:r>
            <a:r>
              <a:rPr lang="en-US" altLang="ko-KR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.</a:t>
            </a: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§"/>
            </a:pPr>
            <a:r>
              <a:rPr lang="ko-KR" altLang="en-US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무한 모드는 사망하거나</a:t>
            </a:r>
            <a:r>
              <a:rPr lang="en-US" altLang="ko-KR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, </a:t>
            </a:r>
            <a:r>
              <a:rPr lang="ko-KR" altLang="en-US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중단할 경우에 루프 종료</a:t>
            </a:r>
            <a:endParaRPr lang="en-US" altLang="ko-KR" sz="1400" dirty="0">
              <a:solidFill>
                <a:schemeClr val="tx1"/>
              </a:solidFill>
              <a:latin typeface="페이퍼로지 4 Regular" pitchFamily="2" charset="-127"/>
              <a:ea typeface="페이퍼로지 4 Regular" pitchFamily="2" charset="-127"/>
            </a:endParaRP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§"/>
            </a:pPr>
            <a:r>
              <a:rPr lang="ko-KR" altLang="en-US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스테이지 모드는 사망하거나</a:t>
            </a:r>
            <a:r>
              <a:rPr lang="en-US" altLang="ko-KR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, </a:t>
            </a:r>
            <a:r>
              <a:rPr lang="ko-KR" altLang="en-US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중단하거나</a:t>
            </a:r>
            <a:r>
              <a:rPr lang="en-US" altLang="ko-KR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, </a:t>
            </a:r>
            <a:r>
              <a:rPr lang="ko-KR" altLang="en-US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클리어할 경우 루프 종료</a:t>
            </a:r>
            <a:r>
              <a:rPr lang="en-US" altLang="ko-KR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.</a:t>
            </a:r>
          </a:p>
        </p:txBody>
      </p:sp>
      <p:sp>
        <p:nvSpPr>
          <p:cNvPr id="90" name="직사각형 89">
            <a:extLst>
              <a:ext uri="{FF2B5EF4-FFF2-40B4-BE49-F238E27FC236}">
                <a16:creationId xmlns:a16="http://schemas.microsoft.com/office/drawing/2014/main" id="{821C0CC7-DEC1-D94A-D1D2-BF4605616BB4}"/>
              </a:ext>
            </a:extLst>
          </p:cNvPr>
          <p:cNvSpPr/>
          <p:nvPr/>
        </p:nvSpPr>
        <p:spPr>
          <a:xfrm>
            <a:off x="3135352" y="2277074"/>
            <a:ext cx="1364165" cy="27168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진입 전에 파티 확인</a:t>
            </a:r>
          </a:p>
        </p:txBody>
      </p:sp>
    </p:spTree>
    <p:extLst>
      <p:ext uri="{BB962C8B-B14F-4D97-AF65-F5344CB8AC3E}">
        <p14:creationId xmlns:p14="http://schemas.microsoft.com/office/powerpoint/2010/main" val="46748499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CD24376-A923-C75F-ED58-D419F67AEE8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사각형: 잘린 대각선 방향 모서리 1">
            <a:extLst>
              <a:ext uri="{FF2B5EF4-FFF2-40B4-BE49-F238E27FC236}">
                <a16:creationId xmlns:a16="http://schemas.microsoft.com/office/drawing/2014/main" id="{81738888-FACE-E0AF-2DD9-0F4095AA8A17}"/>
              </a:ext>
            </a:extLst>
          </p:cNvPr>
          <p:cNvSpPr/>
          <p:nvPr/>
        </p:nvSpPr>
        <p:spPr>
          <a:xfrm>
            <a:off x="212436" y="230909"/>
            <a:ext cx="11767127" cy="6437746"/>
          </a:xfrm>
          <a:prstGeom prst="snip2DiagRect">
            <a:avLst>
              <a:gd name="adj1" fmla="val 0"/>
              <a:gd name="adj2" fmla="val 6911"/>
            </a:avLst>
          </a:prstGeom>
          <a:noFill/>
          <a:ln w="539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C03ACAC6-ED33-3E45-C3FD-654BFB6DB9FA}"/>
              </a:ext>
            </a:extLst>
          </p:cNvPr>
          <p:cNvSpPr/>
          <p:nvPr/>
        </p:nvSpPr>
        <p:spPr>
          <a:xfrm>
            <a:off x="800100" y="491836"/>
            <a:ext cx="10672401" cy="43208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r>
              <a:rPr lang="ko-KR" altLang="en-US" dirty="0">
                <a:solidFill>
                  <a:schemeClr val="tx1"/>
                </a:solidFill>
                <a:latin typeface="페이퍼로지 6 SemiBold" pitchFamily="2" charset="-127"/>
                <a:ea typeface="페이퍼로지 6 SemiBold" pitchFamily="2" charset="-127"/>
                <a:cs typeface="Pretendard Medium" panose="02000603000000020004" pitchFamily="2" charset="-127"/>
              </a:rPr>
              <a:t>스테이지 모드</a:t>
            </a:r>
          </a:p>
        </p:txBody>
      </p:sp>
      <p:sp>
        <p:nvSpPr>
          <p:cNvPr id="4" name="다이아몬드 3">
            <a:extLst>
              <a:ext uri="{FF2B5EF4-FFF2-40B4-BE49-F238E27FC236}">
                <a16:creationId xmlns:a16="http://schemas.microsoft.com/office/drawing/2014/main" id="{44013102-6BCB-B01B-0A66-4EA21E7F6DBE}"/>
              </a:ext>
            </a:extLst>
          </p:cNvPr>
          <p:cNvSpPr/>
          <p:nvPr/>
        </p:nvSpPr>
        <p:spPr>
          <a:xfrm>
            <a:off x="430718" y="563491"/>
            <a:ext cx="288780" cy="288780"/>
          </a:xfrm>
          <a:prstGeom prst="diamond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endParaRPr lang="ko-KR" altLang="en-US" sz="1600" dirty="0">
              <a:solidFill>
                <a:schemeClr val="tx1"/>
              </a:solidFill>
              <a:latin typeface="페이퍼로지 5 Medium" pitchFamily="2" charset="-127"/>
              <a:ea typeface="페이퍼로지 5 Medium" pitchFamily="2" charset="-127"/>
              <a:cs typeface="Pretendard Medium" panose="02000603000000020004" pitchFamily="2" charset="-127"/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D3770A50-F934-45EB-981B-59A852281E60}"/>
              </a:ext>
            </a:extLst>
          </p:cNvPr>
          <p:cNvSpPr/>
          <p:nvPr/>
        </p:nvSpPr>
        <p:spPr>
          <a:xfrm>
            <a:off x="673046" y="4409486"/>
            <a:ext cx="10845907" cy="195667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§"/>
            </a:pPr>
            <a:r>
              <a:rPr lang="ko-KR" altLang="en-US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모든 스테이지는 </a:t>
            </a:r>
            <a:r>
              <a:rPr lang="en-US" altLang="ko-KR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5</a:t>
            </a:r>
            <a:r>
              <a:rPr lang="ko-KR" altLang="en-US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개의 세부 스테이지 구성을 가짐</a:t>
            </a:r>
            <a:r>
              <a:rPr lang="en-US" altLang="ko-KR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.</a:t>
            </a: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§"/>
            </a:pPr>
            <a:r>
              <a:rPr lang="ko-KR" altLang="en-US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각 스테이지 별 </a:t>
            </a:r>
            <a:r>
              <a:rPr lang="ko-KR" altLang="en-US" sz="1400" b="1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약점 속성</a:t>
            </a:r>
            <a:r>
              <a:rPr lang="ko-KR" altLang="en-US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 및 </a:t>
            </a:r>
            <a:r>
              <a:rPr lang="ko-KR" altLang="en-US" sz="1400" b="1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웨이브 구성</a:t>
            </a:r>
            <a:r>
              <a:rPr lang="ko-KR" altLang="en-US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이 </a:t>
            </a:r>
            <a:r>
              <a:rPr lang="ko-KR" altLang="en-US" sz="1400" b="1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고정</a:t>
            </a:r>
            <a:r>
              <a:rPr lang="ko-KR" altLang="en-US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되어 있음</a:t>
            </a:r>
            <a:r>
              <a:rPr lang="en-US" altLang="ko-KR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.</a:t>
            </a: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§"/>
            </a:pPr>
            <a:r>
              <a:rPr lang="ko-KR" altLang="en-US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현재 위치한 스테이지 별도 표기</a:t>
            </a:r>
            <a:r>
              <a:rPr lang="en-US" altLang="ko-KR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, </a:t>
            </a:r>
            <a:r>
              <a:rPr lang="ko-KR" altLang="en-US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미 클리어 스테이지는 해당 스테이지로 이어진 길과 함께 회색 빛으로 </a:t>
            </a:r>
            <a:r>
              <a:rPr lang="ko-KR" altLang="en-US" sz="1400" dirty="0" err="1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칠해짐</a:t>
            </a:r>
            <a:r>
              <a:rPr lang="en-US" altLang="ko-KR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.</a:t>
            </a: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§"/>
            </a:pPr>
            <a:r>
              <a:rPr lang="ko-KR" altLang="en-US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각 </a:t>
            </a:r>
            <a:r>
              <a:rPr lang="ko-KR" altLang="en-US" sz="1400" b="1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스테이지 별 해금 조건</a:t>
            </a:r>
            <a:r>
              <a:rPr lang="ko-KR" altLang="en-US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은</a:t>
            </a:r>
            <a:r>
              <a:rPr lang="en-US" altLang="ko-KR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, </a:t>
            </a:r>
            <a:r>
              <a:rPr lang="ko-KR" altLang="en-US" sz="1400" b="1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직전 스테이지 클리어</a:t>
            </a:r>
            <a:r>
              <a:rPr lang="ko-KR" altLang="en-US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이며</a:t>
            </a:r>
            <a:r>
              <a:rPr lang="en-US" altLang="ko-KR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, </a:t>
            </a:r>
            <a:r>
              <a:rPr lang="ko-KR" altLang="en-US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첫 접속한 유저는 </a:t>
            </a:r>
            <a:r>
              <a:rPr lang="en-US" altLang="ko-KR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1</a:t>
            </a:r>
            <a:r>
              <a:rPr lang="ko-KR" altLang="en-US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스테이지 및 </a:t>
            </a:r>
            <a:r>
              <a:rPr lang="en-US" altLang="ko-KR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1-1</a:t>
            </a:r>
            <a:r>
              <a:rPr lang="ko-KR" altLang="en-US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까지만 해금되어 있음</a:t>
            </a:r>
            <a:r>
              <a:rPr lang="en-US" altLang="ko-KR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.</a:t>
            </a: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§"/>
            </a:pPr>
            <a:endParaRPr lang="en-US" altLang="ko-KR" sz="1400" dirty="0">
              <a:solidFill>
                <a:schemeClr val="tx1"/>
              </a:solidFill>
              <a:latin typeface="페이퍼로지 4 Regular" pitchFamily="2" charset="-127"/>
              <a:ea typeface="페이퍼로지 4 Regular" pitchFamily="2" charset="-127"/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26091203-7EFB-A90E-51CE-7AD10C6CDBE1}"/>
              </a:ext>
            </a:extLst>
          </p:cNvPr>
          <p:cNvSpPr/>
          <p:nvPr/>
        </p:nvSpPr>
        <p:spPr>
          <a:xfrm>
            <a:off x="800100" y="1280102"/>
            <a:ext cx="5055427" cy="251286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dirty="0">
              <a:solidFill>
                <a:schemeClr val="tx1"/>
              </a:solidFill>
              <a:latin typeface="페이퍼로지 4 Regular" pitchFamily="2" charset="-127"/>
              <a:ea typeface="페이퍼로지 4 Regular" pitchFamily="2" charset="-127"/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BF2233F5-951F-2298-4AB6-54C66C38AD1F}"/>
              </a:ext>
            </a:extLst>
          </p:cNvPr>
          <p:cNvSpPr/>
          <p:nvPr/>
        </p:nvSpPr>
        <p:spPr>
          <a:xfrm>
            <a:off x="6336475" y="1280102"/>
            <a:ext cx="5055427" cy="251286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dirty="0">
              <a:solidFill>
                <a:schemeClr val="tx1"/>
              </a:solidFill>
              <a:latin typeface="페이퍼로지 4 Regular" pitchFamily="2" charset="-127"/>
              <a:ea typeface="페이퍼로지 4 Regular" pitchFamily="2" charset="-127"/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49B352C0-58C5-6B52-A748-16466C246E63}"/>
              </a:ext>
            </a:extLst>
          </p:cNvPr>
          <p:cNvSpPr/>
          <p:nvPr/>
        </p:nvSpPr>
        <p:spPr>
          <a:xfrm>
            <a:off x="2574735" y="1051501"/>
            <a:ext cx="1440656" cy="22484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전체 지도</a:t>
            </a: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10274334-ABFF-DE0B-9A74-4F93A63C39D1}"/>
              </a:ext>
            </a:extLst>
          </p:cNvPr>
          <p:cNvSpPr/>
          <p:nvPr/>
        </p:nvSpPr>
        <p:spPr>
          <a:xfrm>
            <a:off x="8176611" y="1051501"/>
            <a:ext cx="1440656" cy="22484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1 </a:t>
            </a:r>
            <a:r>
              <a:rPr lang="ko-KR" altLang="en-US" sz="12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스테이지 지도</a:t>
            </a:r>
          </a:p>
        </p:txBody>
      </p:sp>
      <p:sp>
        <p:nvSpPr>
          <p:cNvPr id="10" name="순서도: 대체 처리 9">
            <a:extLst>
              <a:ext uri="{FF2B5EF4-FFF2-40B4-BE49-F238E27FC236}">
                <a16:creationId xmlns:a16="http://schemas.microsoft.com/office/drawing/2014/main" id="{FED405C4-BF3A-67A7-E847-093F17C5C4EA}"/>
              </a:ext>
            </a:extLst>
          </p:cNvPr>
          <p:cNvSpPr/>
          <p:nvPr/>
        </p:nvSpPr>
        <p:spPr>
          <a:xfrm>
            <a:off x="1152525" y="2805112"/>
            <a:ext cx="752475" cy="581025"/>
          </a:xfrm>
          <a:prstGeom prst="flowChartAlternateProcess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1 </a:t>
            </a:r>
            <a:r>
              <a:rPr lang="ko-KR" altLang="en-US" sz="12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스테이지</a:t>
            </a:r>
          </a:p>
        </p:txBody>
      </p:sp>
      <p:sp>
        <p:nvSpPr>
          <p:cNvPr id="11" name="순서도: 대체 처리 10">
            <a:extLst>
              <a:ext uri="{FF2B5EF4-FFF2-40B4-BE49-F238E27FC236}">
                <a16:creationId xmlns:a16="http://schemas.microsoft.com/office/drawing/2014/main" id="{598CDE83-C8CB-FB44-27DA-1E2E4A5DF05C}"/>
              </a:ext>
            </a:extLst>
          </p:cNvPr>
          <p:cNvSpPr/>
          <p:nvPr/>
        </p:nvSpPr>
        <p:spPr>
          <a:xfrm>
            <a:off x="2366963" y="2024315"/>
            <a:ext cx="752475" cy="581025"/>
          </a:xfrm>
          <a:prstGeom prst="flowChartAlternateProcess">
            <a:avLst/>
          </a:prstGeom>
          <a:solidFill>
            <a:schemeClr val="accent3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2 </a:t>
            </a:r>
            <a:r>
              <a:rPr lang="ko-KR" altLang="en-US" sz="12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스테이지</a:t>
            </a:r>
          </a:p>
        </p:txBody>
      </p:sp>
      <p:sp>
        <p:nvSpPr>
          <p:cNvPr id="12" name="순서도: 대체 처리 11">
            <a:extLst>
              <a:ext uri="{FF2B5EF4-FFF2-40B4-BE49-F238E27FC236}">
                <a16:creationId xmlns:a16="http://schemas.microsoft.com/office/drawing/2014/main" id="{3FD2FE8C-6205-8963-4F5A-AF03BE1DF80D}"/>
              </a:ext>
            </a:extLst>
          </p:cNvPr>
          <p:cNvSpPr/>
          <p:nvPr/>
        </p:nvSpPr>
        <p:spPr>
          <a:xfrm>
            <a:off x="3470688" y="2805112"/>
            <a:ext cx="752475" cy="581025"/>
          </a:xfrm>
          <a:prstGeom prst="flowChartAlternateProcess">
            <a:avLst/>
          </a:prstGeom>
          <a:solidFill>
            <a:schemeClr val="accent3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3 </a:t>
            </a:r>
            <a:r>
              <a:rPr lang="ko-KR" altLang="en-US" sz="12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스테이지</a:t>
            </a:r>
          </a:p>
        </p:txBody>
      </p:sp>
      <p:sp>
        <p:nvSpPr>
          <p:cNvPr id="13" name="순서도: 대체 처리 12">
            <a:extLst>
              <a:ext uri="{FF2B5EF4-FFF2-40B4-BE49-F238E27FC236}">
                <a16:creationId xmlns:a16="http://schemas.microsoft.com/office/drawing/2014/main" id="{BC326F23-AB12-0F1B-7D14-68C0B29D3F18}"/>
              </a:ext>
            </a:extLst>
          </p:cNvPr>
          <p:cNvSpPr/>
          <p:nvPr/>
        </p:nvSpPr>
        <p:spPr>
          <a:xfrm>
            <a:off x="4686301" y="2021573"/>
            <a:ext cx="752475" cy="581025"/>
          </a:xfrm>
          <a:prstGeom prst="flowChartAlternateProcess">
            <a:avLst/>
          </a:prstGeom>
          <a:solidFill>
            <a:schemeClr val="accent3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4 </a:t>
            </a:r>
            <a:r>
              <a:rPr lang="ko-KR" altLang="en-US" sz="12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스테이지</a:t>
            </a:r>
          </a:p>
        </p:txBody>
      </p:sp>
      <p:sp>
        <p:nvSpPr>
          <p:cNvPr id="14" name="이등변 삼각형 13">
            <a:extLst>
              <a:ext uri="{FF2B5EF4-FFF2-40B4-BE49-F238E27FC236}">
                <a16:creationId xmlns:a16="http://schemas.microsoft.com/office/drawing/2014/main" id="{5812539F-09CD-A1F4-A20E-ECCFA62CB2EC}"/>
              </a:ext>
            </a:extLst>
          </p:cNvPr>
          <p:cNvSpPr/>
          <p:nvPr/>
        </p:nvSpPr>
        <p:spPr>
          <a:xfrm rot="5400000">
            <a:off x="5510733" y="2383800"/>
            <a:ext cx="275666" cy="237643"/>
          </a:xfrm>
          <a:prstGeom prst="triangle">
            <a:avLst/>
          </a:prstGeom>
          <a:solidFill>
            <a:schemeClr val="bg2">
              <a:lumMod val="9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dirty="0">
              <a:solidFill>
                <a:schemeClr val="tx1"/>
              </a:solidFill>
              <a:latin typeface="페이퍼로지 4 Regular" pitchFamily="2" charset="-127"/>
              <a:ea typeface="페이퍼로지 4 Regular" pitchFamily="2" charset="-127"/>
            </a:endParaRPr>
          </a:p>
        </p:txBody>
      </p:sp>
      <p:sp>
        <p:nvSpPr>
          <p:cNvPr id="15" name="이등변 삼각형 14">
            <a:extLst>
              <a:ext uri="{FF2B5EF4-FFF2-40B4-BE49-F238E27FC236}">
                <a16:creationId xmlns:a16="http://schemas.microsoft.com/office/drawing/2014/main" id="{9C916BB9-4A66-9EAB-A1CB-FE6149C5D277}"/>
              </a:ext>
            </a:extLst>
          </p:cNvPr>
          <p:cNvSpPr/>
          <p:nvPr/>
        </p:nvSpPr>
        <p:spPr>
          <a:xfrm rot="10800000">
            <a:off x="1390929" y="2502621"/>
            <a:ext cx="275666" cy="237643"/>
          </a:xfrm>
          <a:prstGeom prst="triangle">
            <a:avLst/>
          </a:prstGeom>
          <a:solidFill>
            <a:srgbClr val="C0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dirty="0">
              <a:solidFill>
                <a:schemeClr val="tx1"/>
              </a:solidFill>
              <a:latin typeface="페이퍼로지 4 Regular" pitchFamily="2" charset="-127"/>
              <a:ea typeface="페이퍼로지 4 Regular" pitchFamily="2" charset="-127"/>
            </a:endParaRPr>
          </a:p>
        </p:txBody>
      </p:sp>
      <p:cxnSp>
        <p:nvCxnSpPr>
          <p:cNvPr id="17" name="연결선: 꺾임 16">
            <a:extLst>
              <a:ext uri="{FF2B5EF4-FFF2-40B4-BE49-F238E27FC236}">
                <a16:creationId xmlns:a16="http://schemas.microsoft.com/office/drawing/2014/main" id="{888CC559-1C7C-B01D-7866-0BAA2161C01D}"/>
              </a:ext>
            </a:extLst>
          </p:cNvPr>
          <p:cNvCxnSpPr>
            <a:stCxn id="10" idx="2"/>
            <a:endCxn id="7" idx="2"/>
          </p:cNvCxnSpPr>
          <p:nvPr/>
        </p:nvCxnSpPr>
        <p:spPr>
          <a:xfrm rot="16200000" flipH="1">
            <a:off x="4993060" y="-78160"/>
            <a:ext cx="406833" cy="7335426"/>
          </a:xfrm>
          <a:prstGeom prst="bentConnector3">
            <a:avLst>
              <a:gd name="adj1" fmla="val 179602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0" name="직선 연결선 19">
            <a:extLst>
              <a:ext uri="{FF2B5EF4-FFF2-40B4-BE49-F238E27FC236}">
                <a16:creationId xmlns:a16="http://schemas.microsoft.com/office/drawing/2014/main" id="{F141158C-7052-88A6-8977-EE472DE4E31C}"/>
              </a:ext>
            </a:extLst>
          </p:cNvPr>
          <p:cNvCxnSpPr>
            <a:stCxn id="10" idx="3"/>
            <a:endCxn id="11" idx="1"/>
          </p:cNvCxnSpPr>
          <p:nvPr/>
        </p:nvCxnSpPr>
        <p:spPr>
          <a:xfrm flipV="1">
            <a:off x="1905000" y="2314828"/>
            <a:ext cx="461963" cy="780797"/>
          </a:xfrm>
          <a:prstGeom prst="line">
            <a:avLst/>
          </a:prstGeom>
          <a:ln>
            <a:solidFill>
              <a:schemeClr val="accent3">
                <a:lumMod val="60000"/>
                <a:lumOff val="40000"/>
              </a:schemeClr>
            </a:solidFill>
            <a:prstDash val="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2" name="직선 연결선 21">
            <a:extLst>
              <a:ext uri="{FF2B5EF4-FFF2-40B4-BE49-F238E27FC236}">
                <a16:creationId xmlns:a16="http://schemas.microsoft.com/office/drawing/2014/main" id="{883EEA4F-EC14-8AED-B31A-8021D018FFBF}"/>
              </a:ext>
            </a:extLst>
          </p:cNvPr>
          <p:cNvCxnSpPr>
            <a:stCxn id="11" idx="3"/>
            <a:endCxn id="12" idx="1"/>
          </p:cNvCxnSpPr>
          <p:nvPr/>
        </p:nvCxnSpPr>
        <p:spPr>
          <a:xfrm>
            <a:off x="3119438" y="2314828"/>
            <a:ext cx="351250" cy="780797"/>
          </a:xfrm>
          <a:prstGeom prst="line">
            <a:avLst/>
          </a:prstGeom>
          <a:ln>
            <a:solidFill>
              <a:schemeClr val="accent3">
                <a:lumMod val="60000"/>
                <a:lumOff val="40000"/>
              </a:schemeClr>
            </a:solidFill>
            <a:prstDash val="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4" name="직선 연결선 23">
            <a:extLst>
              <a:ext uri="{FF2B5EF4-FFF2-40B4-BE49-F238E27FC236}">
                <a16:creationId xmlns:a16="http://schemas.microsoft.com/office/drawing/2014/main" id="{AFBF7568-3E4E-300A-50F1-15C771ED70CA}"/>
              </a:ext>
            </a:extLst>
          </p:cNvPr>
          <p:cNvCxnSpPr>
            <a:stCxn id="12" idx="3"/>
            <a:endCxn id="13" idx="1"/>
          </p:cNvCxnSpPr>
          <p:nvPr/>
        </p:nvCxnSpPr>
        <p:spPr>
          <a:xfrm flipV="1">
            <a:off x="4223163" y="2312086"/>
            <a:ext cx="463138" cy="783539"/>
          </a:xfrm>
          <a:prstGeom prst="line">
            <a:avLst/>
          </a:prstGeom>
          <a:ln>
            <a:solidFill>
              <a:schemeClr val="accent3">
                <a:lumMod val="60000"/>
                <a:lumOff val="40000"/>
              </a:schemeClr>
            </a:solidFill>
            <a:prstDash val="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5" name="타원 24">
            <a:extLst>
              <a:ext uri="{FF2B5EF4-FFF2-40B4-BE49-F238E27FC236}">
                <a16:creationId xmlns:a16="http://schemas.microsoft.com/office/drawing/2014/main" id="{B326D796-303D-51EE-140E-2155BA3CC5F3}"/>
              </a:ext>
            </a:extLst>
          </p:cNvPr>
          <p:cNvSpPr/>
          <p:nvPr/>
        </p:nvSpPr>
        <p:spPr>
          <a:xfrm>
            <a:off x="6538975" y="2333119"/>
            <a:ext cx="657225" cy="406834"/>
          </a:xfrm>
          <a:prstGeom prst="ellipse">
            <a:avLst/>
          </a:prstGeom>
          <a:solidFill>
            <a:schemeClr val="accent4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1-1</a:t>
            </a:r>
            <a:endParaRPr lang="ko-KR" altLang="en-US" sz="1200" dirty="0">
              <a:solidFill>
                <a:schemeClr val="tx1"/>
              </a:solidFill>
              <a:latin typeface="페이퍼로지 4 Regular" pitchFamily="2" charset="-127"/>
              <a:ea typeface="페이퍼로지 4 Regular" pitchFamily="2" charset="-127"/>
            </a:endParaRPr>
          </a:p>
        </p:txBody>
      </p:sp>
      <p:sp>
        <p:nvSpPr>
          <p:cNvPr id="26" name="타원 25">
            <a:extLst>
              <a:ext uri="{FF2B5EF4-FFF2-40B4-BE49-F238E27FC236}">
                <a16:creationId xmlns:a16="http://schemas.microsoft.com/office/drawing/2014/main" id="{C45FD036-E1A0-00A5-E595-327A02201356}"/>
              </a:ext>
            </a:extLst>
          </p:cNvPr>
          <p:cNvSpPr/>
          <p:nvPr/>
        </p:nvSpPr>
        <p:spPr>
          <a:xfrm>
            <a:off x="7486635" y="2333119"/>
            <a:ext cx="657225" cy="406834"/>
          </a:xfrm>
          <a:prstGeom prst="ellipse">
            <a:avLst/>
          </a:prstGeom>
          <a:solidFill>
            <a:schemeClr val="bg2">
              <a:lumMod val="9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1-2</a:t>
            </a:r>
            <a:endParaRPr lang="ko-KR" altLang="en-US" sz="1200" dirty="0">
              <a:solidFill>
                <a:schemeClr val="tx1"/>
              </a:solidFill>
              <a:latin typeface="페이퍼로지 4 Regular" pitchFamily="2" charset="-127"/>
              <a:ea typeface="페이퍼로지 4 Regular" pitchFamily="2" charset="-127"/>
            </a:endParaRPr>
          </a:p>
        </p:txBody>
      </p:sp>
      <p:sp>
        <p:nvSpPr>
          <p:cNvPr id="27" name="타원 26">
            <a:extLst>
              <a:ext uri="{FF2B5EF4-FFF2-40B4-BE49-F238E27FC236}">
                <a16:creationId xmlns:a16="http://schemas.microsoft.com/office/drawing/2014/main" id="{4CAB9C4C-AF24-0E48-2886-57DEDE61E6BE}"/>
              </a:ext>
            </a:extLst>
          </p:cNvPr>
          <p:cNvSpPr/>
          <p:nvPr/>
        </p:nvSpPr>
        <p:spPr>
          <a:xfrm>
            <a:off x="8434295" y="2340406"/>
            <a:ext cx="657225" cy="406834"/>
          </a:xfrm>
          <a:prstGeom prst="ellipse">
            <a:avLst/>
          </a:prstGeom>
          <a:solidFill>
            <a:schemeClr val="bg2">
              <a:lumMod val="9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1-3</a:t>
            </a:r>
            <a:endParaRPr lang="ko-KR" altLang="en-US" sz="1200" dirty="0">
              <a:solidFill>
                <a:schemeClr val="tx1"/>
              </a:solidFill>
              <a:latin typeface="페이퍼로지 4 Regular" pitchFamily="2" charset="-127"/>
              <a:ea typeface="페이퍼로지 4 Regular" pitchFamily="2" charset="-127"/>
            </a:endParaRPr>
          </a:p>
        </p:txBody>
      </p:sp>
      <p:sp>
        <p:nvSpPr>
          <p:cNvPr id="28" name="타원 27">
            <a:extLst>
              <a:ext uri="{FF2B5EF4-FFF2-40B4-BE49-F238E27FC236}">
                <a16:creationId xmlns:a16="http://schemas.microsoft.com/office/drawing/2014/main" id="{21F79F8A-3D71-3901-A996-84CE692B2150}"/>
              </a:ext>
            </a:extLst>
          </p:cNvPr>
          <p:cNvSpPr/>
          <p:nvPr/>
        </p:nvSpPr>
        <p:spPr>
          <a:xfrm>
            <a:off x="9381955" y="2333119"/>
            <a:ext cx="657225" cy="406834"/>
          </a:xfrm>
          <a:prstGeom prst="ellipse">
            <a:avLst/>
          </a:prstGeom>
          <a:solidFill>
            <a:schemeClr val="bg2">
              <a:lumMod val="9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1-4</a:t>
            </a:r>
            <a:endParaRPr lang="ko-KR" altLang="en-US" sz="1200" dirty="0">
              <a:solidFill>
                <a:schemeClr val="tx1"/>
              </a:solidFill>
              <a:latin typeface="페이퍼로지 4 Regular" pitchFamily="2" charset="-127"/>
              <a:ea typeface="페이퍼로지 4 Regular" pitchFamily="2" charset="-127"/>
            </a:endParaRPr>
          </a:p>
        </p:txBody>
      </p:sp>
      <p:sp>
        <p:nvSpPr>
          <p:cNvPr id="29" name="타원 28">
            <a:extLst>
              <a:ext uri="{FF2B5EF4-FFF2-40B4-BE49-F238E27FC236}">
                <a16:creationId xmlns:a16="http://schemas.microsoft.com/office/drawing/2014/main" id="{E8E721C9-E931-8790-386A-284021A900D2}"/>
              </a:ext>
            </a:extLst>
          </p:cNvPr>
          <p:cNvSpPr/>
          <p:nvPr/>
        </p:nvSpPr>
        <p:spPr>
          <a:xfrm>
            <a:off x="10329615" y="2340406"/>
            <a:ext cx="657225" cy="406834"/>
          </a:xfrm>
          <a:prstGeom prst="ellipse">
            <a:avLst/>
          </a:prstGeom>
          <a:solidFill>
            <a:schemeClr val="bg2">
              <a:lumMod val="9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1-5</a:t>
            </a:r>
            <a:endParaRPr lang="ko-KR" altLang="en-US" sz="1200" dirty="0">
              <a:solidFill>
                <a:schemeClr val="tx1"/>
              </a:solidFill>
              <a:latin typeface="페이퍼로지 4 Regular" pitchFamily="2" charset="-127"/>
              <a:ea typeface="페이퍼로지 4 Regular" pitchFamily="2" charset="-127"/>
            </a:endParaRPr>
          </a:p>
        </p:txBody>
      </p:sp>
      <p:cxnSp>
        <p:nvCxnSpPr>
          <p:cNvPr id="31" name="직선 연결선 30">
            <a:extLst>
              <a:ext uri="{FF2B5EF4-FFF2-40B4-BE49-F238E27FC236}">
                <a16:creationId xmlns:a16="http://schemas.microsoft.com/office/drawing/2014/main" id="{92F8EE8F-4E2B-188E-B00A-EE9ACAA9F03B}"/>
              </a:ext>
            </a:extLst>
          </p:cNvPr>
          <p:cNvCxnSpPr>
            <a:stCxn id="25" idx="6"/>
            <a:endCxn id="26" idx="2"/>
          </p:cNvCxnSpPr>
          <p:nvPr/>
        </p:nvCxnSpPr>
        <p:spPr>
          <a:xfrm>
            <a:off x="7196200" y="2536536"/>
            <a:ext cx="290435" cy="0"/>
          </a:xfrm>
          <a:prstGeom prst="line">
            <a:avLst/>
          </a:prstGeom>
          <a:ln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3" name="직선 연결선 32">
            <a:extLst>
              <a:ext uri="{FF2B5EF4-FFF2-40B4-BE49-F238E27FC236}">
                <a16:creationId xmlns:a16="http://schemas.microsoft.com/office/drawing/2014/main" id="{95939DC6-AC80-E6F8-9DAC-426ACB054121}"/>
              </a:ext>
            </a:extLst>
          </p:cNvPr>
          <p:cNvCxnSpPr>
            <a:stCxn id="26" idx="6"/>
            <a:endCxn id="27" idx="2"/>
          </p:cNvCxnSpPr>
          <p:nvPr/>
        </p:nvCxnSpPr>
        <p:spPr>
          <a:xfrm>
            <a:off x="8143860" y="2536536"/>
            <a:ext cx="290435" cy="7287"/>
          </a:xfrm>
          <a:prstGeom prst="line">
            <a:avLst/>
          </a:prstGeom>
          <a:ln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5" name="직선 연결선 34">
            <a:extLst>
              <a:ext uri="{FF2B5EF4-FFF2-40B4-BE49-F238E27FC236}">
                <a16:creationId xmlns:a16="http://schemas.microsoft.com/office/drawing/2014/main" id="{0C930156-E6A2-62FE-57C0-C68EAD386A27}"/>
              </a:ext>
            </a:extLst>
          </p:cNvPr>
          <p:cNvCxnSpPr>
            <a:stCxn id="27" idx="6"/>
            <a:endCxn id="28" idx="2"/>
          </p:cNvCxnSpPr>
          <p:nvPr/>
        </p:nvCxnSpPr>
        <p:spPr>
          <a:xfrm flipV="1">
            <a:off x="9091520" y="2536536"/>
            <a:ext cx="290435" cy="7287"/>
          </a:xfrm>
          <a:prstGeom prst="line">
            <a:avLst/>
          </a:prstGeom>
          <a:ln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7" name="직선 연결선 36">
            <a:extLst>
              <a:ext uri="{FF2B5EF4-FFF2-40B4-BE49-F238E27FC236}">
                <a16:creationId xmlns:a16="http://schemas.microsoft.com/office/drawing/2014/main" id="{8F6F4842-A50C-C266-B6CB-94DB0AAEE640}"/>
              </a:ext>
            </a:extLst>
          </p:cNvPr>
          <p:cNvCxnSpPr>
            <a:stCxn id="28" idx="6"/>
            <a:endCxn id="29" idx="2"/>
          </p:cNvCxnSpPr>
          <p:nvPr/>
        </p:nvCxnSpPr>
        <p:spPr>
          <a:xfrm>
            <a:off x="10039180" y="2536536"/>
            <a:ext cx="290435" cy="7287"/>
          </a:xfrm>
          <a:prstGeom prst="line">
            <a:avLst/>
          </a:prstGeom>
          <a:ln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9" name="직사각형 38">
            <a:extLst>
              <a:ext uri="{FF2B5EF4-FFF2-40B4-BE49-F238E27FC236}">
                <a16:creationId xmlns:a16="http://schemas.microsoft.com/office/drawing/2014/main" id="{6EA5D43E-F93B-4B29-E723-A79C7181BF23}"/>
              </a:ext>
            </a:extLst>
          </p:cNvPr>
          <p:cNvSpPr/>
          <p:nvPr/>
        </p:nvSpPr>
        <p:spPr>
          <a:xfrm>
            <a:off x="3413538" y="3964054"/>
            <a:ext cx="3396899" cy="27168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스테이지 선택 시</a:t>
            </a:r>
            <a:r>
              <a:rPr lang="en-US" altLang="ko-KR" sz="12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, </a:t>
            </a:r>
            <a:r>
              <a:rPr lang="ko-KR" altLang="en-US" sz="12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해당 스테이지의 세부 지도가 나타남</a:t>
            </a:r>
          </a:p>
        </p:txBody>
      </p:sp>
      <p:sp>
        <p:nvSpPr>
          <p:cNvPr id="40" name="이등변 삼각형 39">
            <a:extLst>
              <a:ext uri="{FF2B5EF4-FFF2-40B4-BE49-F238E27FC236}">
                <a16:creationId xmlns:a16="http://schemas.microsoft.com/office/drawing/2014/main" id="{EB62A583-BA9A-E95A-E746-EA4B94C69D3D}"/>
              </a:ext>
            </a:extLst>
          </p:cNvPr>
          <p:cNvSpPr/>
          <p:nvPr/>
        </p:nvSpPr>
        <p:spPr>
          <a:xfrm rot="10800000">
            <a:off x="6729973" y="2043213"/>
            <a:ext cx="275666" cy="237643"/>
          </a:xfrm>
          <a:prstGeom prst="triangle">
            <a:avLst/>
          </a:prstGeom>
          <a:solidFill>
            <a:srgbClr val="C0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dirty="0">
              <a:solidFill>
                <a:schemeClr val="tx1"/>
              </a:solidFill>
              <a:latin typeface="페이퍼로지 4 Regular" pitchFamily="2" charset="-127"/>
              <a:ea typeface="페이퍼로지 4 Regular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02114784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noFill/>
        <a:ln>
          <a:solidFill>
            <a:schemeClr val="tx1"/>
          </a:solidFill>
        </a:ln>
      </a:spPr>
      <a:bodyPr rtlCol="0" anchor="ctr"/>
      <a:lstStyle>
        <a:defPPr algn="ctr">
          <a:defRPr sz="1200" dirty="0">
            <a:solidFill>
              <a:schemeClr val="tx1"/>
            </a:solidFill>
            <a:latin typeface="페이퍼로지 4 Regular" pitchFamily="2" charset="-127"/>
            <a:ea typeface="페이퍼로지 4 Regular" pitchFamily="2" charset="-127"/>
          </a:defRPr>
        </a:defPPr>
      </a:lstStyle>
      <a:style>
        <a:lnRef idx="2">
          <a:schemeClr val="accent1">
            <a:shade val="15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1">
          <a:schemeClr val="dk1"/>
        </a:lnRef>
        <a:fillRef idx="0">
          <a:schemeClr val="dk1"/>
        </a:fillRef>
        <a:effectRef idx="0">
          <a:schemeClr val="dk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1690</TotalTime>
  <Words>1164</Words>
  <Application>Microsoft Office PowerPoint</Application>
  <PresentationFormat>와이드스크린</PresentationFormat>
  <Paragraphs>204</Paragraphs>
  <Slides>17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17</vt:i4>
      </vt:variant>
    </vt:vector>
  </HeadingPairs>
  <TitlesOfParts>
    <vt:vector size="24" baseType="lpstr">
      <vt:lpstr>맑은 고딕</vt:lpstr>
      <vt:lpstr>페이퍼로지 4 Regular</vt:lpstr>
      <vt:lpstr>페이퍼로지 5 Medium</vt:lpstr>
      <vt:lpstr>페이퍼로지 6 SemiBold</vt:lpstr>
      <vt:lpstr>Arial</vt:lpstr>
      <vt:lpstr>Wingdings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세웅 한</dc:creator>
  <cp:lastModifiedBy>세웅 한</cp:lastModifiedBy>
  <cp:revision>383</cp:revision>
  <dcterms:created xsi:type="dcterms:W3CDTF">2025-06-20T01:40:37Z</dcterms:created>
  <dcterms:modified xsi:type="dcterms:W3CDTF">2025-06-23T08:21:13Z</dcterms:modified>
</cp:coreProperties>
</file>

<file path=docProps/thumbnail.jpeg>
</file>